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1"/>
  </p:sldMasterIdLst>
  <p:notesMasterIdLst>
    <p:notesMasterId r:id="rId15"/>
  </p:notesMasterIdLst>
  <p:sldIdLst>
    <p:sldId id="256" r:id="rId2"/>
    <p:sldId id="258" r:id="rId3"/>
    <p:sldId id="268" r:id="rId4"/>
    <p:sldId id="262" r:id="rId5"/>
    <p:sldId id="272" r:id="rId6"/>
    <p:sldId id="279" r:id="rId7"/>
    <p:sldId id="281" r:id="rId8"/>
    <p:sldId id="282" r:id="rId9"/>
    <p:sldId id="259" r:id="rId10"/>
    <p:sldId id="273" r:id="rId11"/>
    <p:sldId id="263" r:id="rId12"/>
    <p:sldId id="277"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56E29"/>
    <a:srgbClr val="0D570B"/>
    <a:srgbClr val="00E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47"/>
    <p:restoredTop sz="96327"/>
  </p:normalViewPr>
  <p:slideViewPr>
    <p:cSldViewPr snapToGrid="0">
      <p:cViewPr varScale="1">
        <p:scale>
          <a:sx n="128" d="100"/>
          <a:sy n="128" d="100"/>
        </p:scale>
        <p:origin x="51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9FEA3E-217A-8D42-AFE7-854DFC50D852}" type="datetimeFigureOut">
              <a:rPr lang="en-US" smtClean="0"/>
              <a:t>3/18/23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A8D3CC-A2F8-064F-9D4E-930696593C40}" type="slidenum">
              <a:rPr lang="en-US" smtClean="0"/>
              <a:t>‹#›</a:t>
            </a:fld>
            <a:endParaRPr lang="en-US"/>
          </a:p>
        </p:txBody>
      </p:sp>
    </p:spTree>
    <p:extLst>
      <p:ext uri="{BB962C8B-B14F-4D97-AF65-F5344CB8AC3E}">
        <p14:creationId xmlns:p14="http://schemas.microsoft.com/office/powerpoint/2010/main" val="17107795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D3B3C7E-BC2D-4436-8B03-AC421FA66787}"/>
              </a:ext>
            </a:extLst>
          </p:cNvPr>
          <p:cNvSpPr/>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66887E-4265-46F7-9DE0-605FFFC90761}"/>
              </a:ext>
            </a:extLst>
          </p:cNvPr>
          <p:cNvSpPr>
            <a:spLocks noGrp="1"/>
          </p:cNvSpPr>
          <p:nvPr>
            <p:ph type="ctrTitle" hasCustomPrompt="1"/>
          </p:nvPr>
        </p:nvSpPr>
        <p:spPr>
          <a:xfrm>
            <a:off x="2035130" y="1066800"/>
            <a:ext cx="8112369" cy="2073119"/>
          </a:xfrm>
        </p:spPr>
        <p:txBody>
          <a:bodyPr anchor="b">
            <a:normAutofit/>
          </a:bodyPr>
          <a:lstStyle>
            <a:lvl1pPr algn="ctr">
              <a:lnSpc>
                <a:spcPct val="110000"/>
              </a:lnSpc>
              <a:defRPr sz="2800" cap="all" spc="390" baseline="0"/>
            </a:lvl1pPr>
          </a:lstStyle>
          <a:p>
            <a:r>
              <a:rPr lang="en-US" dirty="0"/>
              <a:t>CLICK TO EDIT MASTER TITLE STYLE</a:t>
            </a:r>
          </a:p>
        </p:txBody>
      </p:sp>
      <p:sp>
        <p:nvSpPr>
          <p:cNvPr id="3" name="Subtitle 2">
            <a:extLst>
              <a:ext uri="{FF2B5EF4-FFF2-40B4-BE49-F238E27FC236}">
                <a16:creationId xmlns:a16="http://schemas.microsoft.com/office/drawing/2014/main" id="{7EDB1A74-54F5-45CA-8922-87FFD57515D4}"/>
              </a:ext>
            </a:extLst>
          </p:cNvPr>
          <p:cNvSpPr>
            <a:spLocks noGrp="1"/>
          </p:cNvSpPr>
          <p:nvPr>
            <p:ph type="subTitle" idx="1"/>
          </p:nvPr>
        </p:nvSpPr>
        <p:spPr>
          <a:xfrm>
            <a:off x="2175804" y="4876802"/>
            <a:ext cx="7821637" cy="1028697"/>
          </a:xfrm>
        </p:spPr>
        <p:txBody>
          <a:bodyPr>
            <a:normAutofit/>
          </a:bodyPr>
          <a:lstStyle>
            <a:lvl1pPr marL="0" indent="0" algn="ctr">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0B6BE6EF-9D0F-4ABF-B92C-E967FE3F16CF}"/>
              </a:ext>
            </a:extLst>
          </p:cNvPr>
          <p:cNvSpPr>
            <a:spLocks noGrp="1"/>
          </p:cNvSpPr>
          <p:nvPr>
            <p:ph type="dt" sz="half" idx="10"/>
          </p:nvPr>
        </p:nvSpPr>
        <p:spPr/>
        <p:txBody>
          <a:bodyPr/>
          <a:lstStyle/>
          <a:p>
            <a:fld id="{C847BF6B-20A1-3D41-AC8F-EBEE07898A23}" type="datetime1">
              <a:rPr lang="en-US" smtClean="0"/>
              <a:t>3/18/23</a:t>
            </a:fld>
            <a:endParaRPr lang="en-US"/>
          </a:p>
        </p:txBody>
      </p:sp>
      <p:sp>
        <p:nvSpPr>
          <p:cNvPr id="5" name="Footer Placeholder 4">
            <a:extLst>
              <a:ext uri="{FF2B5EF4-FFF2-40B4-BE49-F238E27FC236}">
                <a16:creationId xmlns:a16="http://schemas.microsoft.com/office/drawing/2014/main" id="{4E4AB150-954C-4F02-89AC-DA7163D75C39}"/>
              </a:ext>
            </a:extLst>
          </p:cNvPr>
          <p:cNvSpPr>
            <a:spLocks noGrp="1"/>
          </p:cNvSpPr>
          <p:nvPr>
            <p:ph type="ftr" sz="quarter" idx="11"/>
          </p:nvPr>
        </p:nvSpPr>
        <p:spPr>
          <a:xfrm>
            <a:off x="7279965" y="6245352"/>
            <a:ext cx="4114800" cy="365125"/>
          </a:xfrm>
        </p:spPr>
        <p:txBody>
          <a:bodyPr/>
          <a:lstStyle/>
          <a:p>
            <a:endParaRPr lang="en-US"/>
          </a:p>
        </p:txBody>
      </p:sp>
      <p:sp>
        <p:nvSpPr>
          <p:cNvPr id="6" name="Slide Number Placeholder 5">
            <a:extLst>
              <a:ext uri="{FF2B5EF4-FFF2-40B4-BE49-F238E27FC236}">
                <a16:creationId xmlns:a16="http://schemas.microsoft.com/office/drawing/2014/main" id="{E8E16270-CBD7-4ACC-BFC5-9CADE7226688}"/>
              </a:ext>
            </a:extLst>
          </p:cNvPr>
          <p:cNvSpPr>
            <a:spLocks noGrp="1"/>
          </p:cNvSpPr>
          <p:nvPr>
            <p:ph type="sldNum" sz="quarter" idx="12"/>
          </p:nvPr>
        </p:nvSpPr>
        <p:spPr/>
        <p:txBody>
          <a:bodyPr/>
          <a:lstStyle/>
          <a:p>
            <a:fld id="{19590046-DA73-4BBF-84B5-C08E6F75191A}" type="slidenum">
              <a:rPr lang="en-US" smtClean="0"/>
              <a:t>‹#›</a:t>
            </a:fld>
            <a:endParaRPr lang="en-US"/>
          </a:p>
        </p:txBody>
      </p:sp>
      <p:grpSp>
        <p:nvGrpSpPr>
          <p:cNvPr id="7" name="Group 6">
            <a:extLst>
              <a:ext uri="{FF2B5EF4-FFF2-40B4-BE49-F238E27FC236}">
                <a16:creationId xmlns:a16="http://schemas.microsoft.com/office/drawing/2014/main" id="{79B5D0C1-066E-4C02-A6B8-59FAE4A19724}"/>
              </a:ext>
            </a:extLst>
          </p:cNvPr>
          <p:cNvGrpSpPr/>
          <p:nvPr/>
        </p:nvGrpSpPr>
        <p:grpSpPr>
          <a:xfrm>
            <a:off x="5662258" y="4240546"/>
            <a:ext cx="867485" cy="115439"/>
            <a:chOff x="8910933" y="1861308"/>
            <a:chExt cx="867485" cy="115439"/>
          </a:xfrm>
        </p:grpSpPr>
        <p:sp>
          <p:nvSpPr>
            <p:cNvPr id="8" name="Rectangle 7">
              <a:extLst>
                <a:ext uri="{FF2B5EF4-FFF2-40B4-BE49-F238E27FC236}">
                  <a16:creationId xmlns:a16="http://schemas.microsoft.com/office/drawing/2014/main" id="{D4386904-AFDC-449E-8D1B-906B305EBDA7}"/>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70778F2-11E8-428C-8324-479CA9D6FE92}"/>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A0BE89E-CB2D-48BA-A8D2-533FAAAA725F}"/>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31481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B1126-542A-43AD-8078-EE356516544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A5F98B-5F32-4561-BFBC-9F6E5DA0A347}"/>
              </a:ext>
            </a:extLst>
          </p:cNvPr>
          <p:cNvSpPr>
            <a:spLocks noGrp="1"/>
          </p:cNvSpPr>
          <p:nvPr>
            <p:ph type="body" orient="vert" idx="1"/>
          </p:nvPr>
        </p:nvSpPr>
        <p:spPr>
          <a:xfrm>
            <a:off x="1028700" y="2161903"/>
            <a:ext cx="10134600" cy="374359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73D0DD-B04E-4E48-8EE1-51E46131A9A2}"/>
              </a:ext>
            </a:extLst>
          </p:cNvPr>
          <p:cNvSpPr>
            <a:spLocks noGrp="1"/>
          </p:cNvSpPr>
          <p:nvPr>
            <p:ph type="dt" sz="half" idx="10"/>
          </p:nvPr>
        </p:nvSpPr>
        <p:spPr/>
        <p:txBody>
          <a:bodyPr/>
          <a:lstStyle/>
          <a:p>
            <a:fld id="{026C16D2-5751-3E4A-BCE6-549F43A2B1FF}" type="datetime1">
              <a:rPr lang="en-US" smtClean="0"/>
              <a:t>3/18/23</a:t>
            </a:fld>
            <a:endParaRPr lang="en-US"/>
          </a:p>
        </p:txBody>
      </p:sp>
      <p:sp>
        <p:nvSpPr>
          <p:cNvPr id="5" name="Footer Placeholder 4">
            <a:extLst>
              <a:ext uri="{FF2B5EF4-FFF2-40B4-BE49-F238E27FC236}">
                <a16:creationId xmlns:a16="http://schemas.microsoft.com/office/drawing/2014/main" id="{0481352D-F9C0-4442-9601-A09A7655E6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FC0801-9C45-40AE-AB33-5742CDA4DAC7}"/>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5474528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946561-59BF-4566-AD2C-9B05C4771DF4}"/>
              </a:ext>
            </a:extLst>
          </p:cNvPr>
          <p:cNvSpPr>
            <a:spLocks noGrp="1"/>
          </p:cNvSpPr>
          <p:nvPr>
            <p:ph type="title" orient="vert"/>
          </p:nvPr>
        </p:nvSpPr>
        <p:spPr>
          <a:xfrm>
            <a:off x="9196250" y="723899"/>
            <a:ext cx="2271849" cy="54102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1DF7870-6CBD-47E2-854C-68141BAA101D}"/>
              </a:ext>
            </a:extLst>
          </p:cNvPr>
          <p:cNvSpPr>
            <a:spLocks noGrp="1"/>
          </p:cNvSpPr>
          <p:nvPr>
            <p:ph type="body" orient="vert" idx="1"/>
          </p:nvPr>
        </p:nvSpPr>
        <p:spPr>
          <a:xfrm>
            <a:off x="723900" y="723899"/>
            <a:ext cx="8302534" cy="54102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712FAF3-C106-49CB-A845-1FC7F731399D}"/>
              </a:ext>
            </a:extLst>
          </p:cNvPr>
          <p:cNvSpPr>
            <a:spLocks noGrp="1"/>
          </p:cNvSpPr>
          <p:nvPr>
            <p:ph type="dt" sz="half" idx="10"/>
          </p:nvPr>
        </p:nvSpPr>
        <p:spPr/>
        <p:txBody>
          <a:bodyPr/>
          <a:lstStyle/>
          <a:p>
            <a:fld id="{01AAC4D7-ADFA-884F-B22A-A3864949FA66}" type="datetime1">
              <a:rPr lang="en-US" smtClean="0"/>
              <a:t>3/18/23</a:t>
            </a:fld>
            <a:endParaRPr lang="en-US"/>
          </a:p>
        </p:txBody>
      </p:sp>
      <p:sp>
        <p:nvSpPr>
          <p:cNvPr id="5" name="Footer Placeholder 4">
            <a:extLst>
              <a:ext uri="{FF2B5EF4-FFF2-40B4-BE49-F238E27FC236}">
                <a16:creationId xmlns:a16="http://schemas.microsoft.com/office/drawing/2014/main" id="{E34D5CCC-00E8-48FA-91A6-921E7B6440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7E1751-E7AA-406D-A977-1ACEF1FBD134}"/>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4182090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2DC87-4B97-4A7C-BC4C-6E772456161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4B59FD9-57FD-4ABA-9FCD-7954052534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7BD40E-B0AA-47B8-900F-488A8AEC1BC2}"/>
              </a:ext>
            </a:extLst>
          </p:cNvPr>
          <p:cNvSpPr>
            <a:spLocks noGrp="1"/>
          </p:cNvSpPr>
          <p:nvPr>
            <p:ph type="dt" sz="half" idx="10"/>
          </p:nvPr>
        </p:nvSpPr>
        <p:spPr/>
        <p:txBody>
          <a:bodyPr/>
          <a:lstStyle/>
          <a:p>
            <a:fld id="{87257F03-72FB-8D4D-BB54-5FCD27D99419}" type="datetime1">
              <a:rPr lang="en-US" smtClean="0"/>
              <a:t>3/18/23</a:t>
            </a:fld>
            <a:endParaRPr lang="en-US"/>
          </a:p>
        </p:txBody>
      </p:sp>
      <p:sp>
        <p:nvSpPr>
          <p:cNvPr id="5" name="Footer Placeholder 4">
            <a:extLst>
              <a:ext uri="{FF2B5EF4-FFF2-40B4-BE49-F238E27FC236}">
                <a16:creationId xmlns:a16="http://schemas.microsoft.com/office/drawing/2014/main" id="{865E623C-1E35-4485-A5B4-A71969BE70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5C6BB9-EF4F-465E-985B-34521F68C583}"/>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312851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87F5577-D71B-4279-B07A-62F703E5D1DC}"/>
              </a:ext>
            </a:extLst>
          </p:cNvPr>
          <p:cNvSpPr>
            <a:spLocks noGrp="1"/>
          </p:cNvSpPr>
          <p:nvPr>
            <p:ph type="dt" sz="half" idx="10"/>
          </p:nvPr>
        </p:nvSpPr>
        <p:spPr/>
        <p:txBody>
          <a:bodyPr/>
          <a:lstStyle/>
          <a:p>
            <a:fld id="{656E4221-C673-D94E-91A0-B62D268E412B}" type="datetime1">
              <a:rPr lang="en-US" smtClean="0"/>
              <a:t>3/18/23</a:t>
            </a:fld>
            <a:endParaRPr lang="en-US"/>
          </a:p>
        </p:txBody>
      </p:sp>
      <p:sp>
        <p:nvSpPr>
          <p:cNvPr id="5" name="Footer Placeholder 4">
            <a:extLst>
              <a:ext uri="{FF2B5EF4-FFF2-40B4-BE49-F238E27FC236}">
                <a16:creationId xmlns:a16="http://schemas.microsoft.com/office/drawing/2014/main" id="{F648367D-C35C-4023-BEBE-F834D033B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BFCF8A-B8C6-496A-98A5-BBB52DB70F16}"/>
              </a:ext>
            </a:extLst>
          </p:cNvPr>
          <p:cNvSpPr>
            <a:spLocks noGrp="1"/>
          </p:cNvSpPr>
          <p:nvPr>
            <p:ph type="sldNum" sz="quarter" idx="12"/>
          </p:nvPr>
        </p:nvSpPr>
        <p:spPr/>
        <p:txBody>
          <a:bodyPr/>
          <a:lstStyle/>
          <a:p>
            <a:fld id="{19590046-DA73-4BBF-84B5-C08E6F75191A}" type="slidenum">
              <a:rPr lang="en-US" smtClean="0"/>
              <a:t>‹#›</a:t>
            </a:fld>
            <a:endParaRPr lang="en-US"/>
          </a:p>
        </p:txBody>
      </p:sp>
      <p:sp>
        <p:nvSpPr>
          <p:cNvPr id="11" name="Rectangle 5">
            <a:extLst>
              <a:ext uri="{FF2B5EF4-FFF2-40B4-BE49-F238E27FC236}">
                <a16:creationId xmlns:a16="http://schemas.microsoft.com/office/drawing/2014/main" id="{CDE45C10-227D-42DF-A888-EEFD3784FA8E}"/>
              </a:ext>
              <a:ext uri="{C183D7F6-B498-43B3-948B-1728B52AA6E4}">
                <adec:decorative xmlns:adec="http://schemas.microsoft.com/office/drawing/2017/decorative" val="1"/>
              </a:ext>
            </a:extLst>
          </p:cNvPr>
          <p:cNvSpPr/>
          <p:nvPr/>
        </p:nvSpPr>
        <p:spPr>
          <a:xfrm>
            <a:off x="723900" y="750338"/>
            <a:ext cx="4580642" cy="549469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DA214944-8898-48BC-AE6F-065DA7BBB8E8}"/>
              </a:ext>
              <a:ext uri="{C183D7F6-B498-43B3-948B-1728B52AA6E4}">
                <adec:decorative xmlns:adec="http://schemas.microsoft.com/office/drawing/2017/decorative" val="1"/>
              </a:ext>
            </a:extLst>
          </p:cNvPr>
          <p:cNvGrpSpPr/>
          <p:nvPr/>
        </p:nvGrpSpPr>
        <p:grpSpPr>
          <a:xfrm>
            <a:off x="2580478" y="4714704"/>
            <a:ext cx="867485" cy="115439"/>
            <a:chOff x="8910933" y="1861308"/>
            <a:chExt cx="867485" cy="115439"/>
          </a:xfrm>
        </p:grpSpPr>
        <p:sp>
          <p:nvSpPr>
            <p:cNvPr id="8" name="Rectangle 7">
              <a:extLst>
                <a:ext uri="{FF2B5EF4-FFF2-40B4-BE49-F238E27FC236}">
                  <a16:creationId xmlns:a16="http://schemas.microsoft.com/office/drawing/2014/main" id="{B94B3AAB-30C4-441D-B481-D253F8325953}"/>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DCB6176-5585-40BC-BC9C-CA625F989F1B}"/>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7C4F1D9-97D8-43DD-A319-C56367F97FCE}"/>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D25E64ED-B373-4866-B5A2-E805D3168BBB}"/>
              </a:ext>
            </a:extLst>
          </p:cNvPr>
          <p:cNvSpPr>
            <a:spLocks noGrp="1"/>
          </p:cNvSpPr>
          <p:nvPr>
            <p:ph type="title"/>
          </p:nvPr>
        </p:nvSpPr>
        <p:spPr>
          <a:xfrm>
            <a:off x="1151291" y="1274475"/>
            <a:ext cx="3761832" cy="2823913"/>
          </a:xfrm>
        </p:spPr>
        <p:txBody>
          <a:bodyPr anchor="b">
            <a:normAutofit/>
          </a:bodyPr>
          <a:lstStyle>
            <a:lvl1pPr algn="ctr">
              <a:defRPr sz="3200" cap="all" spc="600" baseline="0"/>
            </a:lvl1pPr>
          </a:lstStyle>
          <a:p>
            <a:r>
              <a:rPr lang="en-US" dirty="0"/>
              <a:t>Click to edit Master title style</a:t>
            </a:r>
          </a:p>
        </p:txBody>
      </p:sp>
      <p:sp>
        <p:nvSpPr>
          <p:cNvPr id="3" name="Text Placeholder 2">
            <a:extLst>
              <a:ext uri="{FF2B5EF4-FFF2-40B4-BE49-F238E27FC236}">
                <a16:creationId xmlns:a16="http://schemas.microsoft.com/office/drawing/2014/main" id="{AB6D6168-DDAE-41B2-A0D5-42185A2D028C}"/>
              </a:ext>
            </a:extLst>
          </p:cNvPr>
          <p:cNvSpPr>
            <a:spLocks noGrp="1"/>
          </p:cNvSpPr>
          <p:nvPr>
            <p:ph type="body" idx="1"/>
          </p:nvPr>
        </p:nvSpPr>
        <p:spPr>
          <a:xfrm>
            <a:off x="6556756" y="2730304"/>
            <a:ext cx="4383030" cy="1397390"/>
          </a:xfrm>
        </p:spPr>
        <p:txBody>
          <a:bodyPr anchor="ctr">
            <a:normAutofit/>
          </a:bodyPr>
          <a:lstStyle>
            <a:lvl1pPr marL="0" indent="0" algn="ctr">
              <a:buNone/>
              <a:defRPr sz="20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8619249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825EB-71EE-41B3-89D2-47A0C7C359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662F7D-C4AD-4BD4-AAC8-F0223EE4A38B}"/>
              </a:ext>
            </a:extLst>
          </p:cNvPr>
          <p:cNvSpPr>
            <a:spLocks noGrp="1"/>
          </p:cNvSpPr>
          <p:nvPr>
            <p:ph sz="half" idx="1"/>
          </p:nvPr>
        </p:nvSpPr>
        <p:spPr>
          <a:xfrm>
            <a:off x="1037305" y="2155369"/>
            <a:ext cx="4953000" cy="399832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9D0FB088-28C6-4667-8DF2-0DE32AE3EC30}"/>
              </a:ext>
            </a:extLst>
          </p:cNvPr>
          <p:cNvSpPr>
            <a:spLocks noGrp="1"/>
          </p:cNvSpPr>
          <p:nvPr>
            <p:ph sz="half" idx="2"/>
          </p:nvPr>
        </p:nvSpPr>
        <p:spPr>
          <a:xfrm>
            <a:off x="6172200" y="2155369"/>
            <a:ext cx="4953000" cy="39983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F36095F-AE34-4E94-B722-E3A1205AEEDC}"/>
              </a:ext>
            </a:extLst>
          </p:cNvPr>
          <p:cNvSpPr>
            <a:spLocks noGrp="1"/>
          </p:cNvSpPr>
          <p:nvPr>
            <p:ph type="dt" sz="half" idx="10"/>
          </p:nvPr>
        </p:nvSpPr>
        <p:spPr/>
        <p:txBody>
          <a:bodyPr/>
          <a:lstStyle/>
          <a:p>
            <a:fld id="{D046CD3C-11E9-5143-87C2-426CDFE1E601}" type="datetime1">
              <a:rPr lang="en-US" smtClean="0"/>
              <a:t>3/18/23</a:t>
            </a:fld>
            <a:endParaRPr lang="en-US"/>
          </a:p>
        </p:txBody>
      </p:sp>
      <p:sp>
        <p:nvSpPr>
          <p:cNvPr id="6" name="Footer Placeholder 5">
            <a:extLst>
              <a:ext uri="{FF2B5EF4-FFF2-40B4-BE49-F238E27FC236}">
                <a16:creationId xmlns:a16="http://schemas.microsoft.com/office/drawing/2014/main" id="{6E06A8E6-BD94-48EA-8F35-DA0DF910AC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478AEF-56B8-49F5-81E8-663B1FFA073B}"/>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9465510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F873F-001F-4254-97F3-05329E6A7B67}"/>
              </a:ext>
            </a:extLst>
          </p:cNvPr>
          <p:cNvSpPr>
            <a:spLocks noGrp="1"/>
          </p:cNvSpPr>
          <p:nvPr>
            <p:ph type="title"/>
          </p:nvPr>
        </p:nvSpPr>
        <p:spPr>
          <a:xfrm>
            <a:off x="1028700" y="555171"/>
            <a:ext cx="10134600" cy="1135517"/>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4A37B575-060F-4296-A28A-93DA109F96F5}"/>
              </a:ext>
            </a:extLst>
          </p:cNvPr>
          <p:cNvSpPr>
            <a:spLocks noGrp="1"/>
          </p:cNvSpPr>
          <p:nvPr>
            <p:ph type="body" idx="1"/>
          </p:nvPr>
        </p:nvSpPr>
        <p:spPr>
          <a:xfrm>
            <a:off x="1037306" y="1801620"/>
            <a:ext cx="4849036"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A581A51-F4D1-4A02-9918-C416F820B646}"/>
              </a:ext>
            </a:extLst>
          </p:cNvPr>
          <p:cNvSpPr>
            <a:spLocks noGrp="1"/>
          </p:cNvSpPr>
          <p:nvPr>
            <p:ph sz="half" idx="2"/>
          </p:nvPr>
        </p:nvSpPr>
        <p:spPr>
          <a:xfrm>
            <a:off x="1037306" y="2619103"/>
            <a:ext cx="4849036"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32916D0-3DFE-455D-9888-3FDEFD3DE0CD}"/>
              </a:ext>
            </a:extLst>
          </p:cNvPr>
          <p:cNvSpPr>
            <a:spLocks noGrp="1"/>
          </p:cNvSpPr>
          <p:nvPr>
            <p:ph type="body" sz="quarter" idx="3"/>
          </p:nvPr>
        </p:nvSpPr>
        <p:spPr>
          <a:xfrm>
            <a:off x="6250108" y="1801620"/>
            <a:ext cx="4904585"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093D763-0643-4A48-8007-93391C59F6D5}"/>
              </a:ext>
            </a:extLst>
          </p:cNvPr>
          <p:cNvSpPr>
            <a:spLocks noGrp="1"/>
          </p:cNvSpPr>
          <p:nvPr>
            <p:ph sz="quarter" idx="4"/>
          </p:nvPr>
        </p:nvSpPr>
        <p:spPr>
          <a:xfrm>
            <a:off x="6250108" y="2619103"/>
            <a:ext cx="4904585"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9A2D07B-3A5D-41C2-83B8-BD1AD6522CAD}"/>
              </a:ext>
            </a:extLst>
          </p:cNvPr>
          <p:cNvSpPr>
            <a:spLocks noGrp="1"/>
          </p:cNvSpPr>
          <p:nvPr>
            <p:ph type="dt" sz="half" idx="10"/>
          </p:nvPr>
        </p:nvSpPr>
        <p:spPr/>
        <p:txBody>
          <a:bodyPr/>
          <a:lstStyle/>
          <a:p>
            <a:fld id="{C35D71D6-4674-434B-9708-BACA5B413BC5}" type="datetime1">
              <a:rPr lang="en-US" smtClean="0"/>
              <a:t>3/18/23</a:t>
            </a:fld>
            <a:endParaRPr lang="en-US"/>
          </a:p>
        </p:txBody>
      </p:sp>
      <p:sp>
        <p:nvSpPr>
          <p:cNvPr id="8" name="Footer Placeholder 7">
            <a:extLst>
              <a:ext uri="{FF2B5EF4-FFF2-40B4-BE49-F238E27FC236}">
                <a16:creationId xmlns:a16="http://schemas.microsoft.com/office/drawing/2014/main" id="{0E2C1367-FE5A-4CDD-B85B-724FFFE5B58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992F244-23EB-4E1A-B74F-77F23F87978D}"/>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501031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76C0A-BEF4-4DE4-A9D2-C60298FC7F9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67C0AC-3C98-4D68-AE72-CFFA1638CC02}"/>
              </a:ext>
            </a:extLst>
          </p:cNvPr>
          <p:cNvSpPr>
            <a:spLocks noGrp="1"/>
          </p:cNvSpPr>
          <p:nvPr>
            <p:ph type="dt" sz="half" idx="10"/>
          </p:nvPr>
        </p:nvSpPr>
        <p:spPr/>
        <p:txBody>
          <a:bodyPr/>
          <a:lstStyle/>
          <a:p>
            <a:fld id="{B37202C0-79B1-324B-91D6-A488841166F9}" type="datetime1">
              <a:rPr lang="en-US" smtClean="0"/>
              <a:t>3/18/23</a:t>
            </a:fld>
            <a:endParaRPr lang="en-US"/>
          </a:p>
        </p:txBody>
      </p:sp>
      <p:sp>
        <p:nvSpPr>
          <p:cNvPr id="4" name="Footer Placeholder 3">
            <a:extLst>
              <a:ext uri="{FF2B5EF4-FFF2-40B4-BE49-F238E27FC236}">
                <a16:creationId xmlns:a16="http://schemas.microsoft.com/office/drawing/2014/main" id="{FEA7722A-E2E4-45D2-8A20-4853ED6837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46B9201-B20B-4412-B745-F2F6A91487E8}"/>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6980127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C4889A-9ABE-4409-BAD8-F84C36C1FA09}"/>
              </a:ext>
            </a:extLst>
          </p:cNvPr>
          <p:cNvSpPr>
            <a:spLocks noGrp="1"/>
          </p:cNvSpPr>
          <p:nvPr>
            <p:ph type="dt" sz="half" idx="10"/>
          </p:nvPr>
        </p:nvSpPr>
        <p:spPr/>
        <p:txBody>
          <a:bodyPr/>
          <a:lstStyle/>
          <a:p>
            <a:fld id="{3AC5FF9B-C74A-9641-BC22-D4715B05CCF3}" type="datetime1">
              <a:rPr lang="en-US" smtClean="0"/>
              <a:t>3/18/23</a:t>
            </a:fld>
            <a:endParaRPr lang="en-US"/>
          </a:p>
        </p:txBody>
      </p:sp>
      <p:sp>
        <p:nvSpPr>
          <p:cNvPr id="3" name="Footer Placeholder 2">
            <a:extLst>
              <a:ext uri="{FF2B5EF4-FFF2-40B4-BE49-F238E27FC236}">
                <a16:creationId xmlns:a16="http://schemas.microsoft.com/office/drawing/2014/main" id="{7DDA5A70-FE21-4CB6-A67B-1DC798E9E3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84AD11-7FD2-432C-A6AB-395BE9275C1B}"/>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40388959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397CF-9CDD-4E78-8F35-A2FFE7867419}"/>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7194BFE-7A85-4123-B0F7-4DB1C141CE60}"/>
              </a:ext>
            </a:extLst>
          </p:cNvPr>
          <p:cNvSpPr>
            <a:spLocks noGrp="1"/>
          </p:cNvSpPr>
          <p:nvPr>
            <p:ph idx="1"/>
          </p:nvPr>
        </p:nvSpPr>
        <p:spPr>
          <a:xfrm>
            <a:off x="5183188" y="1066800"/>
            <a:ext cx="6172200" cy="483869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641EFD6D-1929-4A73-A860-22A36FF5C17D}"/>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B399A5-94A1-4452-AFF0-918BDA8B14F9}"/>
              </a:ext>
            </a:extLst>
          </p:cNvPr>
          <p:cNvSpPr>
            <a:spLocks noGrp="1"/>
          </p:cNvSpPr>
          <p:nvPr>
            <p:ph type="dt" sz="half" idx="10"/>
          </p:nvPr>
        </p:nvSpPr>
        <p:spPr/>
        <p:txBody>
          <a:bodyPr/>
          <a:lstStyle/>
          <a:p>
            <a:fld id="{AD33F96A-5530-7349-8B62-0035C0B60C2F}" type="datetime1">
              <a:rPr lang="en-US" smtClean="0"/>
              <a:t>3/18/23</a:t>
            </a:fld>
            <a:endParaRPr lang="en-US"/>
          </a:p>
        </p:txBody>
      </p:sp>
      <p:sp>
        <p:nvSpPr>
          <p:cNvPr id="6" name="Footer Placeholder 5">
            <a:extLst>
              <a:ext uri="{FF2B5EF4-FFF2-40B4-BE49-F238E27FC236}">
                <a16:creationId xmlns:a16="http://schemas.microsoft.com/office/drawing/2014/main" id="{489589D8-DD83-406C-A77A-176D23993B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E46024-82ED-40EF-8846-F6CC44BC53DE}"/>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3911679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D12FA-83A4-42AF-98D7-312C4C5A7128}"/>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46CF1DC8-2932-4C6E-BFBB-8BA1C9598425}"/>
              </a:ext>
            </a:extLst>
          </p:cNvPr>
          <p:cNvSpPr>
            <a:spLocks noGrp="1"/>
          </p:cNvSpPr>
          <p:nvPr>
            <p:ph type="pic" idx="1"/>
          </p:nvPr>
        </p:nvSpPr>
        <p:spPr>
          <a:xfrm>
            <a:off x="5183188" y="1066800"/>
            <a:ext cx="5942012" cy="48387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D6E0000-EF01-46A5-8A71-25FB7EA3F94A}"/>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1AD40B-9246-4532-9F73-5BA9061C3ABA}"/>
              </a:ext>
            </a:extLst>
          </p:cNvPr>
          <p:cNvSpPr>
            <a:spLocks noGrp="1"/>
          </p:cNvSpPr>
          <p:nvPr>
            <p:ph type="dt" sz="half" idx="10"/>
          </p:nvPr>
        </p:nvSpPr>
        <p:spPr/>
        <p:txBody>
          <a:bodyPr/>
          <a:lstStyle/>
          <a:p>
            <a:fld id="{1C45A8C0-CF7B-E54D-BFA3-7351B7FD77EF}" type="datetime1">
              <a:rPr lang="en-US" smtClean="0"/>
              <a:t>3/18/23</a:t>
            </a:fld>
            <a:endParaRPr lang="en-US"/>
          </a:p>
        </p:txBody>
      </p:sp>
      <p:sp>
        <p:nvSpPr>
          <p:cNvPr id="6" name="Footer Placeholder 5">
            <a:extLst>
              <a:ext uri="{FF2B5EF4-FFF2-40B4-BE49-F238E27FC236}">
                <a16:creationId xmlns:a16="http://schemas.microsoft.com/office/drawing/2014/main" id="{8BE6B9A0-5B1C-4F7B-828A-EF74E51478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2E99FB-C932-4165-A612-8B302D8F7229}"/>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64259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CE7638-D991-46E7-BF2C-67D1AC829628}"/>
              </a:ext>
            </a:extLst>
          </p:cNvPr>
          <p:cNvSpPr>
            <a:spLocks noGrp="1"/>
          </p:cNvSpPr>
          <p:nvPr>
            <p:ph type="title"/>
          </p:nvPr>
        </p:nvSpPr>
        <p:spPr>
          <a:xfrm>
            <a:off x="1028700" y="723900"/>
            <a:ext cx="10134600" cy="1288489"/>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CA7C6B9C-4923-4DAB-9748-D5CD289EB978}"/>
              </a:ext>
            </a:extLst>
          </p:cNvPr>
          <p:cNvSpPr>
            <a:spLocks noGrp="1"/>
          </p:cNvSpPr>
          <p:nvPr>
            <p:ph type="body" idx="1"/>
          </p:nvPr>
        </p:nvSpPr>
        <p:spPr>
          <a:xfrm>
            <a:off x="1028700" y="2161903"/>
            <a:ext cx="10134600" cy="396934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E7578CF6-4B33-40E4-B881-5F4C568378E1}"/>
              </a:ext>
            </a:extLst>
          </p:cNvPr>
          <p:cNvSpPr>
            <a:spLocks noGrp="1"/>
          </p:cNvSpPr>
          <p:nvPr>
            <p:ph type="sldNum" sz="quarter" idx="4"/>
          </p:nvPr>
        </p:nvSpPr>
        <p:spPr>
          <a:xfrm>
            <a:off x="11394765" y="6245032"/>
            <a:ext cx="524491" cy="365125"/>
          </a:xfrm>
          <a:prstGeom prst="rect">
            <a:avLst/>
          </a:prstGeom>
        </p:spPr>
        <p:txBody>
          <a:bodyPr vert="horz" lIns="91440" tIns="45720" rIns="91440" bIns="45720" rtlCol="0" anchor="ctr"/>
          <a:lstStyle>
            <a:lvl1pPr algn="r">
              <a:defRPr sz="1050">
                <a:solidFill>
                  <a:schemeClr val="tx2"/>
                </a:solidFill>
              </a:defRPr>
            </a:lvl1pPr>
          </a:lstStyle>
          <a:p>
            <a:fld id="{19590046-DA73-4BBF-84B5-C08E6F75191A}" type="slidenum">
              <a:rPr lang="en-US" smtClean="0"/>
              <a:t>‹#›</a:t>
            </a:fld>
            <a:endParaRPr lang="en-US"/>
          </a:p>
        </p:txBody>
      </p:sp>
      <p:sp>
        <p:nvSpPr>
          <p:cNvPr id="4" name="Date Placeholder 3">
            <a:extLst>
              <a:ext uri="{FF2B5EF4-FFF2-40B4-BE49-F238E27FC236}">
                <a16:creationId xmlns:a16="http://schemas.microsoft.com/office/drawing/2014/main" id="{25AE857E-F564-4539-9984-10435B6140AC}"/>
              </a:ext>
            </a:extLst>
          </p:cNvPr>
          <p:cNvSpPr>
            <a:spLocks noGrp="1"/>
          </p:cNvSpPr>
          <p:nvPr>
            <p:ph type="dt" sz="half" idx="2"/>
          </p:nvPr>
        </p:nvSpPr>
        <p:spPr>
          <a:xfrm>
            <a:off x="354841" y="6245032"/>
            <a:ext cx="2659380" cy="365125"/>
          </a:xfrm>
          <a:prstGeom prst="rect">
            <a:avLst/>
          </a:prstGeom>
        </p:spPr>
        <p:txBody>
          <a:bodyPr vert="horz" lIns="91440" tIns="45720" rIns="91440" bIns="45720" rtlCol="0" anchor="ctr"/>
          <a:lstStyle>
            <a:lvl1pPr algn="l">
              <a:defRPr sz="1050">
                <a:solidFill>
                  <a:schemeClr val="tx2"/>
                </a:solidFill>
              </a:defRPr>
            </a:lvl1pPr>
          </a:lstStyle>
          <a:p>
            <a:fld id="{E61B5D1F-B594-7B45-825A-DDBD157935D6}" type="datetime1">
              <a:rPr lang="en-US" smtClean="0"/>
              <a:t>3/18/23</a:t>
            </a:fld>
            <a:endParaRPr lang="en-US"/>
          </a:p>
        </p:txBody>
      </p:sp>
      <p:sp>
        <p:nvSpPr>
          <p:cNvPr id="5" name="Footer Placeholder 4">
            <a:extLst>
              <a:ext uri="{FF2B5EF4-FFF2-40B4-BE49-F238E27FC236}">
                <a16:creationId xmlns:a16="http://schemas.microsoft.com/office/drawing/2014/main" id="{7D1EABEF-B998-4B11-A878-8F492F8E3983}"/>
              </a:ext>
            </a:extLst>
          </p:cNvPr>
          <p:cNvSpPr>
            <a:spLocks noGrp="1"/>
          </p:cNvSpPr>
          <p:nvPr>
            <p:ph type="ftr" sz="quarter" idx="3"/>
          </p:nvPr>
        </p:nvSpPr>
        <p:spPr>
          <a:xfrm>
            <a:off x="7279964" y="6245033"/>
            <a:ext cx="4112222" cy="365125"/>
          </a:xfrm>
          <a:prstGeom prst="rect">
            <a:avLst/>
          </a:prstGeom>
        </p:spPr>
        <p:txBody>
          <a:bodyPr vert="horz" lIns="91440" tIns="45720" rIns="91440" bIns="45720" rtlCol="0" anchor="ctr"/>
          <a:lstStyle>
            <a:lvl1pPr algn="r">
              <a:defRPr sz="1050">
                <a:solidFill>
                  <a:schemeClr val="tx2"/>
                </a:solidFill>
              </a:defRPr>
            </a:lvl1pPr>
          </a:lstStyle>
          <a:p>
            <a:endParaRPr lang="en-US"/>
          </a:p>
        </p:txBody>
      </p:sp>
      <p:sp>
        <p:nvSpPr>
          <p:cNvPr id="16" name="Freeform: Shape 15">
            <a:extLst>
              <a:ext uri="{FF2B5EF4-FFF2-40B4-BE49-F238E27FC236}">
                <a16:creationId xmlns:a16="http://schemas.microsoft.com/office/drawing/2014/main" id="{9EB54D17-3792-403D-9127-495845021D2B}"/>
              </a:ext>
            </a:extLst>
          </p:cNvPr>
          <p:cNvSpPr/>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53535652"/>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61" r:id="rId6"/>
    <p:sldLayoutId id="2147483756" r:id="rId7"/>
    <p:sldLayoutId id="2147483757" r:id="rId8"/>
    <p:sldLayoutId id="2147483758" r:id="rId9"/>
    <p:sldLayoutId id="2147483760" r:id="rId10"/>
    <p:sldLayoutId id="2147483759" r:id="rId11"/>
  </p:sldLayoutIdLst>
  <p:hf hdr="0" ftr="0" dt="0"/>
  <p:txStyles>
    <p:titleStyle>
      <a:lvl1pPr algn="l" defTabSz="914400" rtl="0" eaLnBrk="1" latinLnBrk="0" hangingPunct="1">
        <a:lnSpc>
          <a:spcPct val="110000"/>
        </a:lnSpc>
        <a:spcBef>
          <a:spcPct val="0"/>
        </a:spcBef>
        <a:buNone/>
        <a:defRPr sz="3200" kern="1200" cap="none" baseline="0">
          <a:solidFill>
            <a:schemeClr val="tx2"/>
          </a:solidFill>
          <a:latin typeface="+mj-lt"/>
          <a:ea typeface="+mj-ea"/>
          <a:cs typeface="+mj-cs"/>
        </a:defRPr>
      </a:lvl1pPr>
    </p:titleStyle>
    <p:bodyStyle>
      <a:lvl1pPr marL="0" indent="0" algn="l" defTabSz="914400" rtl="0" eaLnBrk="1" latinLnBrk="0" hangingPunct="1">
        <a:lnSpc>
          <a:spcPct val="110000"/>
        </a:lnSpc>
        <a:spcBef>
          <a:spcPts val="1000"/>
        </a:spcBef>
        <a:buFontTx/>
        <a:buNone/>
        <a:defRPr sz="2000" kern="1200">
          <a:solidFill>
            <a:schemeClr val="tx2"/>
          </a:solidFill>
          <a:latin typeface="+mn-lt"/>
          <a:ea typeface="+mn-ea"/>
          <a:cs typeface="+mn-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n-lt"/>
          <a:ea typeface="+mn-ea"/>
          <a:cs typeface="+mn-cs"/>
        </a:defRPr>
      </a:lvl2pPr>
      <a:lvl3pPr marL="274320" indent="0" algn="l" defTabSz="914400" rtl="0" eaLnBrk="1" latinLnBrk="0" hangingPunct="1">
        <a:lnSpc>
          <a:spcPct val="110000"/>
        </a:lnSpc>
        <a:spcBef>
          <a:spcPts val="500"/>
        </a:spcBef>
        <a:buFontTx/>
        <a:buNone/>
        <a:defRPr sz="1600" kern="1200">
          <a:solidFill>
            <a:schemeClr val="tx2"/>
          </a:solidFill>
          <a:latin typeface="+mn-lt"/>
          <a:ea typeface="+mn-ea"/>
          <a:cs typeface="+mn-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n-lt"/>
          <a:ea typeface="+mn-ea"/>
          <a:cs typeface="+mn-cs"/>
        </a:defRPr>
      </a:lvl4pPr>
      <a:lvl5pPr marL="54864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eorgeeliotarchive.org/" TargetMode="External"/><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hyperlink" Target="https://georgeeliotarchive.github.io/" TargetMode="External"/><Relationship Id="rId4" Type="http://schemas.openxmlformats.org/officeDocument/2006/relationships/hyperlink" Target="https://georgeeliotarchive.org/admin/"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eorgeeliotarchive.github.io/collectionlist"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23">
            <a:extLst>
              <a:ext uri="{FF2B5EF4-FFF2-40B4-BE49-F238E27FC236}">
                <a16:creationId xmlns:a16="http://schemas.microsoft.com/office/drawing/2014/main" id="{9EB54D17-3792-403D-9127-495845021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1" name="Rectangle 25">
            <a:extLst>
              <a:ext uri="{FF2B5EF4-FFF2-40B4-BE49-F238E27FC236}">
                <a16:creationId xmlns:a16="http://schemas.microsoft.com/office/drawing/2014/main" id="{05FB7726-C6A8-44D0-B179-A65DE454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0" y="12"/>
            <a:ext cx="12191999" cy="6857988"/>
          </a:xfrm>
          <a:prstGeom prst="rect">
            <a:avLst/>
          </a:prstGeom>
        </p:spPr>
      </p:pic>
      <p:sp>
        <p:nvSpPr>
          <p:cNvPr id="5" name="TextBox 4">
            <a:extLst>
              <a:ext uri="{FF2B5EF4-FFF2-40B4-BE49-F238E27FC236}">
                <a16:creationId xmlns:a16="http://schemas.microsoft.com/office/drawing/2014/main" id="{DA751200-7626-5B07-140A-17F75A0F90DE}"/>
              </a:ext>
            </a:extLst>
          </p:cNvPr>
          <p:cNvSpPr txBox="1"/>
          <p:nvPr/>
        </p:nvSpPr>
        <p:spPr>
          <a:xfrm>
            <a:off x="2923902" y="406671"/>
            <a:ext cx="6564086" cy="1323439"/>
          </a:xfrm>
          <a:prstGeom prst="rect">
            <a:avLst/>
          </a:prstGeom>
          <a:noFill/>
        </p:spPr>
        <p:txBody>
          <a:bodyPr wrap="square" rtlCol="0">
            <a:spAutoFit/>
          </a:bodyPr>
          <a:lstStyle/>
          <a:p>
            <a:pPr algn="ctr"/>
            <a:r>
              <a:rPr lang="en-US" sz="4000" b="1" dirty="0"/>
              <a:t>The George Eliot Archives </a:t>
            </a:r>
          </a:p>
          <a:p>
            <a:pPr algn="ctr"/>
            <a:r>
              <a:rPr lang="en-US" sz="4000" b="1" dirty="0"/>
              <a:t>Team 6a</a:t>
            </a:r>
          </a:p>
        </p:txBody>
      </p:sp>
      <p:sp>
        <p:nvSpPr>
          <p:cNvPr id="6" name="TextBox 5">
            <a:extLst>
              <a:ext uri="{FF2B5EF4-FFF2-40B4-BE49-F238E27FC236}">
                <a16:creationId xmlns:a16="http://schemas.microsoft.com/office/drawing/2014/main" id="{249AD352-C425-91D7-682E-EE8601BBC4D6}"/>
              </a:ext>
            </a:extLst>
          </p:cNvPr>
          <p:cNvSpPr txBox="1"/>
          <p:nvPr/>
        </p:nvSpPr>
        <p:spPr>
          <a:xfrm>
            <a:off x="4038596" y="4529052"/>
            <a:ext cx="4321632" cy="2446824"/>
          </a:xfrm>
          <a:prstGeom prst="rect">
            <a:avLst/>
          </a:prstGeom>
          <a:noFill/>
        </p:spPr>
        <p:txBody>
          <a:bodyPr wrap="square" rtlCol="0">
            <a:spAutoFit/>
          </a:bodyPr>
          <a:lstStyle/>
          <a:p>
            <a:pPr algn="ctr"/>
            <a:r>
              <a:rPr lang="en-US" sz="3200" b="1" dirty="0"/>
              <a:t>Senior Design Member:</a:t>
            </a:r>
          </a:p>
          <a:p>
            <a:pPr marL="6350" marR="39370" indent="-6350" algn="ctr">
              <a:spcBef>
                <a:spcPts val="0"/>
              </a:spcBef>
              <a:spcAft>
                <a:spcPts val="555"/>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George Martin</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gn="ctr"/>
            <a:br>
              <a:rPr lang="en-US" sz="4000" b="1" dirty="0"/>
            </a:br>
            <a:endParaRPr lang="en-US" sz="4000" b="1" dirty="0"/>
          </a:p>
        </p:txBody>
      </p:sp>
      <p:sp>
        <p:nvSpPr>
          <p:cNvPr id="8" name="TextBox 7">
            <a:extLst>
              <a:ext uri="{FF2B5EF4-FFF2-40B4-BE49-F238E27FC236}">
                <a16:creationId xmlns:a16="http://schemas.microsoft.com/office/drawing/2014/main" id="{31639496-B543-685A-3223-57CC716BB1D7}"/>
              </a:ext>
            </a:extLst>
          </p:cNvPr>
          <p:cNvSpPr txBox="1"/>
          <p:nvPr/>
        </p:nvSpPr>
        <p:spPr>
          <a:xfrm>
            <a:off x="71845" y="3861947"/>
            <a:ext cx="3548742" cy="861774"/>
          </a:xfrm>
          <a:prstGeom prst="rect">
            <a:avLst/>
          </a:prstGeom>
          <a:noFill/>
        </p:spPr>
        <p:txBody>
          <a:bodyPr wrap="square" rtlCol="0">
            <a:spAutoFit/>
          </a:bodyPr>
          <a:lstStyle/>
          <a:p>
            <a:pPr algn="ctr"/>
            <a:r>
              <a:rPr lang="en-US" sz="3200" b="1" dirty="0"/>
              <a:t>Project Sponsor:</a:t>
            </a:r>
          </a:p>
          <a:p>
            <a:pPr marL="6350" marR="39370" indent="-6350" algn="ctr">
              <a:spcBef>
                <a:spcPts val="0"/>
              </a:spcBef>
              <a:spcAft>
                <a:spcPts val="555"/>
              </a:spcAft>
            </a:pPr>
            <a:r>
              <a:rPr lang="en-US" i="0" u="none" strike="noStrike" dirty="0">
                <a:effectLst/>
                <a:latin typeface="Calibri" panose="020F0502020204030204" pitchFamily="34" charset="0"/>
              </a:rPr>
              <a:t>Beverley Park </a:t>
            </a:r>
            <a:r>
              <a:rPr lang="en-US" i="0" u="none" strike="noStrike" dirty="0" err="1">
                <a:effectLst/>
                <a:latin typeface="Calibri" panose="020F0502020204030204" pitchFamily="34" charset="0"/>
              </a:rPr>
              <a:t>Rilett</a:t>
            </a:r>
            <a:r>
              <a:rPr lang="en-US" i="0" u="none" strike="noStrike" dirty="0">
                <a:effectLst/>
                <a:latin typeface="Calibri" panose="020F0502020204030204" pitchFamily="34" charset="0"/>
              </a:rPr>
              <a:t>, Ph.D.</a:t>
            </a:r>
            <a:endParaRPr lang="en-US" sz="4000" dirty="0"/>
          </a:p>
        </p:txBody>
      </p:sp>
      <p:pic>
        <p:nvPicPr>
          <p:cNvPr id="12" name="Picture 11" descr="A person with red hair&#10;&#10;Description automatically generated with low confidence">
            <a:extLst>
              <a:ext uri="{FF2B5EF4-FFF2-40B4-BE49-F238E27FC236}">
                <a16:creationId xmlns:a16="http://schemas.microsoft.com/office/drawing/2014/main" id="{F08A83CC-3B2A-B0CE-1C95-EA7CD7D1A08F}"/>
              </a:ext>
            </a:extLst>
          </p:cNvPr>
          <p:cNvPicPr>
            <a:picLocks noChangeAspect="1"/>
          </p:cNvPicPr>
          <p:nvPr/>
        </p:nvPicPr>
        <p:blipFill>
          <a:blip r:embed="rId3"/>
          <a:stretch>
            <a:fillRect/>
          </a:stretch>
        </p:blipFill>
        <p:spPr>
          <a:xfrm>
            <a:off x="4051661" y="2079644"/>
            <a:ext cx="4308567" cy="2213190"/>
          </a:xfrm>
          <a:prstGeom prst="rect">
            <a:avLst/>
          </a:prstGeom>
        </p:spPr>
      </p:pic>
      <p:sp>
        <p:nvSpPr>
          <p:cNvPr id="16" name="TextBox 15">
            <a:extLst>
              <a:ext uri="{FF2B5EF4-FFF2-40B4-BE49-F238E27FC236}">
                <a16:creationId xmlns:a16="http://schemas.microsoft.com/office/drawing/2014/main" id="{8B02FD57-A8BD-1233-5077-FD33538F0844}"/>
              </a:ext>
            </a:extLst>
          </p:cNvPr>
          <p:cNvSpPr txBox="1"/>
          <p:nvPr/>
        </p:nvSpPr>
        <p:spPr>
          <a:xfrm>
            <a:off x="8501743" y="3862067"/>
            <a:ext cx="3548742" cy="1138773"/>
          </a:xfrm>
          <a:prstGeom prst="rect">
            <a:avLst/>
          </a:prstGeom>
          <a:noFill/>
        </p:spPr>
        <p:txBody>
          <a:bodyPr wrap="square" rtlCol="0">
            <a:spAutoFit/>
          </a:bodyPr>
          <a:lstStyle/>
          <a:p>
            <a:pPr algn="ctr"/>
            <a:r>
              <a:rPr lang="en-US" sz="3200" b="1" dirty="0"/>
              <a:t>Project Devs:</a:t>
            </a:r>
          </a:p>
          <a:p>
            <a:pPr marL="6350" marR="39370" indent="-6350" algn="ctr">
              <a:spcBef>
                <a:spcPts val="0"/>
              </a:spcBef>
              <a:spcAft>
                <a:spcPts val="555"/>
              </a:spcAft>
            </a:pPr>
            <a:r>
              <a:rPr lang="en-US" i="0" u="none" strike="noStrike" dirty="0">
                <a:effectLst/>
                <a:latin typeface="Calibri" panose="020F0502020204030204" pitchFamily="34" charset="0"/>
              </a:rPr>
              <a:t>Brad Hughes (Developer)</a:t>
            </a:r>
            <a:br>
              <a:rPr lang="en-US" i="0" u="none" strike="noStrike" dirty="0">
                <a:effectLst/>
                <a:latin typeface="Calibri" panose="020F0502020204030204" pitchFamily="34" charset="0"/>
              </a:rPr>
            </a:br>
            <a:r>
              <a:rPr lang="en-US" i="0" u="none" strike="noStrike" dirty="0">
                <a:effectLst/>
                <a:latin typeface="Calibri" panose="020F0502020204030204" pitchFamily="34" charset="0"/>
              </a:rPr>
              <a:t>Ravindra Joshi (Grad Student)</a:t>
            </a:r>
          </a:p>
        </p:txBody>
      </p:sp>
      <p:sp>
        <p:nvSpPr>
          <p:cNvPr id="2" name="Slide Number Placeholder 1">
            <a:extLst>
              <a:ext uri="{FF2B5EF4-FFF2-40B4-BE49-F238E27FC236}">
                <a16:creationId xmlns:a16="http://schemas.microsoft.com/office/drawing/2014/main" id="{D43D03CC-07FC-1A69-916B-B2CCCE4097C6}"/>
              </a:ext>
            </a:extLst>
          </p:cNvPr>
          <p:cNvSpPr>
            <a:spLocks noGrp="1"/>
          </p:cNvSpPr>
          <p:nvPr>
            <p:ph type="sldNum" sz="quarter" idx="12"/>
          </p:nvPr>
        </p:nvSpPr>
        <p:spPr/>
        <p:txBody>
          <a:bodyPr/>
          <a:lstStyle/>
          <a:p>
            <a:fld id="{19590046-DA73-4BBF-84B5-C08E6F75191A}" type="slidenum">
              <a:rPr lang="en-US" smtClean="0"/>
              <a:t>1</a:t>
            </a:fld>
            <a:endParaRPr lang="en-US" dirty="0"/>
          </a:p>
        </p:txBody>
      </p:sp>
    </p:spTree>
    <p:extLst>
      <p:ext uri="{BB962C8B-B14F-4D97-AF65-F5344CB8AC3E}">
        <p14:creationId xmlns:p14="http://schemas.microsoft.com/office/powerpoint/2010/main" val="21183641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23">
            <a:extLst>
              <a:ext uri="{FF2B5EF4-FFF2-40B4-BE49-F238E27FC236}">
                <a16:creationId xmlns:a16="http://schemas.microsoft.com/office/drawing/2014/main" id="{9EB54D17-3792-403D-9127-495845021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1" name="Rectangle 25">
            <a:extLst>
              <a:ext uri="{FF2B5EF4-FFF2-40B4-BE49-F238E27FC236}">
                <a16:creationId xmlns:a16="http://schemas.microsoft.com/office/drawing/2014/main" id="{05FB7726-C6A8-44D0-B179-A65DE454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1" y="10"/>
            <a:ext cx="12192000" cy="6857989"/>
          </a:xfrm>
          <a:prstGeom prst="rect">
            <a:avLst/>
          </a:prstGeom>
        </p:spPr>
      </p:pic>
      <p:sp>
        <p:nvSpPr>
          <p:cNvPr id="5" name="TextBox 4">
            <a:extLst>
              <a:ext uri="{FF2B5EF4-FFF2-40B4-BE49-F238E27FC236}">
                <a16:creationId xmlns:a16="http://schemas.microsoft.com/office/drawing/2014/main" id="{DA751200-7626-5B07-140A-17F75A0F90DE}"/>
              </a:ext>
            </a:extLst>
          </p:cNvPr>
          <p:cNvSpPr txBox="1"/>
          <p:nvPr/>
        </p:nvSpPr>
        <p:spPr>
          <a:xfrm>
            <a:off x="2923902" y="406671"/>
            <a:ext cx="6564086" cy="707886"/>
          </a:xfrm>
          <a:prstGeom prst="rect">
            <a:avLst/>
          </a:prstGeom>
          <a:noFill/>
        </p:spPr>
        <p:txBody>
          <a:bodyPr wrap="square" rtlCol="0">
            <a:spAutoFit/>
          </a:bodyPr>
          <a:lstStyle/>
          <a:p>
            <a:pPr algn="ctr"/>
            <a:r>
              <a:rPr lang="en-US" sz="4000" b="1" dirty="0"/>
              <a:t>Plan</a:t>
            </a:r>
          </a:p>
        </p:txBody>
      </p:sp>
      <p:sp>
        <p:nvSpPr>
          <p:cNvPr id="3" name="Slide Number Placeholder 2">
            <a:extLst>
              <a:ext uri="{FF2B5EF4-FFF2-40B4-BE49-F238E27FC236}">
                <a16:creationId xmlns:a16="http://schemas.microsoft.com/office/drawing/2014/main" id="{1C339152-1FB8-C9DE-A4B5-D9C5DDE6E260}"/>
              </a:ext>
            </a:extLst>
          </p:cNvPr>
          <p:cNvSpPr>
            <a:spLocks noGrp="1"/>
          </p:cNvSpPr>
          <p:nvPr>
            <p:ph type="sldNum" sz="quarter" idx="12"/>
          </p:nvPr>
        </p:nvSpPr>
        <p:spPr/>
        <p:txBody>
          <a:bodyPr/>
          <a:lstStyle/>
          <a:p>
            <a:fld id="{19590046-DA73-4BBF-84B5-C08E6F75191A}" type="slidenum">
              <a:rPr lang="en-US" smtClean="0"/>
              <a:t>10</a:t>
            </a:fld>
            <a:endParaRPr lang="en-US"/>
          </a:p>
        </p:txBody>
      </p:sp>
      <p:sp>
        <p:nvSpPr>
          <p:cNvPr id="6" name="TextBox 5">
            <a:extLst>
              <a:ext uri="{FF2B5EF4-FFF2-40B4-BE49-F238E27FC236}">
                <a16:creationId xmlns:a16="http://schemas.microsoft.com/office/drawing/2014/main" id="{0245E460-0704-FDC3-F75C-9184CA2AED65}"/>
              </a:ext>
            </a:extLst>
          </p:cNvPr>
          <p:cNvSpPr txBox="1"/>
          <p:nvPr/>
        </p:nvSpPr>
        <p:spPr>
          <a:xfrm>
            <a:off x="638504" y="1014727"/>
            <a:ext cx="5457496" cy="5755422"/>
          </a:xfrm>
          <a:prstGeom prst="rect">
            <a:avLst/>
          </a:prstGeom>
          <a:noFill/>
        </p:spPr>
        <p:txBody>
          <a:bodyPr wrap="square" rtlCol="0">
            <a:spAutoFit/>
          </a:bodyPr>
          <a:lstStyle/>
          <a:p>
            <a:r>
              <a:rPr lang="en-US" sz="3200" b="1" dirty="0">
                <a:solidFill>
                  <a:srgbClr val="002060"/>
                </a:solidFill>
              </a:rPr>
              <a:t>Cycle 3: </a:t>
            </a:r>
            <a:br>
              <a:rPr lang="en-US" sz="2400" b="1" dirty="0"/>
            </a:br>
            <a:r>
              <a:rPr lang="en-US" sz="2400" b="1" dirty="0"/>
              <a:t>Meet with Brad and Ravindra to review and discuss how the chronology pulls from the web-host and determine if a feasible solution to web-hosted data is possible.</a:t>
            </a:r>
            <a:br>
              <a:rPr lang="en-US" sz="2400" b="1" dirty="0"/>
            </a:br>
            <a:br>
              <a:rPr lang="en-US" sz="2400" b="1" dirty="0"/>
            </a:br>
            <a:r>
              <a:rPr lang="en-US" sz="2400" b="1" dirty="0"/>
              <a:t>Develop a solution similar to the above for Journal search and display. </a:t>
            </a:r>
            <a:br>
              <a:rPr lang="en-US" sz="2400" b="1" dirty="0"/>
            </a:br>
            <a:br>
              <a:rPr lang="en-US" sz="2400" b="1" dirty="0"/>
            </a:br>
            <a:r>
              <a:rPr lang="en-US" sz="2400" b="1" dirty="0"/>
              <a:t>Concerns: </a:t>
            </a:r>
            <a:br>
              <a:rPr lang="en-US" sz="2400" b="1" dirty="0"/>
            </a:br>
            <a:r>
              <a:rPr lang="en-US" sz="2400" b="1" dirty="0"/>
              <a:t>	*Timeliness of search results</a:t>
            </a:r>
            <a:br>
              <a:rPr lang="en-US" sz="2400" b="1" dirty="0"/>
            </a:br>
            <a:r>
              <a:rPr lang="en-US" sz="2400" b="1" dirty="0"/>
              <a:t>	*Data aggregation</a:t>
            </a:r>
            <a:br>
              <a:rPr lang="en-US" sz="2400" b="1" dirty="0"/>
            </a:br>
            <a:r>
              <a:rPr lang="en-US" sz="2400" b="1" dirty="0"/>
              <a:t>	*Formatting</a:t>
            </a:r>
            <a:br>
              <a:rPr lang="en-US" sz="2400" b="1" dirty="0"/>
            </a:br>
            <a:br>
              <a:rPr lang="en-US" sz="2400" b="1" dirty="0"/>
            </a:br>
            <a:endParaRPr lang="en-US" sz="2400" b="1" dirty="0"/>
          </a:p>
        </p:txBody>
      </p:sp>
    </p:spTree>
    <p:extLst>
      <p:ext uri="{BB962C8B-B14F-4D97-AF65-F5344CB8AC3E}">
        <p14:creationId xmlns:p14="http://schemas.microsoft.com/office/powerpoint/2010/main" val="1565615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0" y="-11670"/>
            <a:ext cx="12192000" cy="6857989"/>
          </a:xfrm>
          <a:prstGeom prst="rect">
            <a:avLst/>
          </a:prstGeom>
        </p:spPr>
      </p:pic>
      <p:sp>
        <p:nvSpPr>
          <p:cNvPr id="5" name="TextBox 4">
            <a:extLst>
              <a:ext uri="{FF2B5EF4-FFF2-40B4-BE49-F238E27FC236}">
                <a16:creationId xmlns:a16="http://schemas.microsoft.com/office/drawing/2014/main" id="{DA751200-7626-5B07-140A-17F75A0F90DE}"/>
              </a:ext>
            </a:extLst>
          </p:cNvPr>
          <p:cNvSpPr txBox="1"/>
          <p:nvPr/>
        </p:nvSpPr>
        <p:spPr>
          <a:xfrm>
            <a:off x="2813957" y="217651"/>
            <a:ext cx="6564086" cy="707886"/>
          </a:xfrm>
          <a:prstGeom prst="rect">
            <a:avLst/>
          </a:prstGeom>
          <a:noFill/>
        </p:spPr>
        <p:txBody>
          <a:bodyPr wrap="square" rtlCol="0">
            <a:spAutoFit/>
          </a:bodyPr>
          <a:lstStyle/>
          <a:p>
            <a:pPr algn="ctr"/>
            <a:r>
              <a:rPr lang="en-US" sz="4000" b="1" dirty="0"/>
              <a:t>Further Design Details</a:t>
            </a:r>
          </a:p>
        </p:txBody>
      </p:sp>
      <p:sp>
        <p:nvSpPr>
          <p:cNvPr id="10" name="TextBox 9">
            <a:extLst>
              <a:ext uri="{FF2B5EF4-FFF2-40B4-BE49-F238E27FC236}">
                <a16:creationId xmlns:a16="http://schemas.microsoft.com/office/drawing/2014/main" id="{D2C2A79B-7541-AC8D-636C-B0E414FDEB21}"/>
              </a:ext>
            </a:extLst>
          </p:cNvPr>
          <p:cNvSpPr txBox="1"/>
          <p:nvPr/>
        </p:nvSpPr>
        <p:spPr>
          <a:xfrm>
            <a:off x="-277586" y="724286"/>
            <a:ext cx="6183086" cy="7772192"/>
          </a:xfrm>
          <a:prstGeom prst="rect">
            <a:avLst/>
          </a:prstGeom>
          <a:noFill/>
        </p:spPr>
        <p:txBody>
          <a:bodyPr wrap="square">
            <a:spAutoFit/>
          </a:bodyPr>
          <a:lstStyle/>
          <a:p>
            <a:pPr marR="0" lvl="1">
              <a:lnSpc>
                <a:spcPct val="107000"/>
              </a:lnSpc>
              <a:spcBef>
                <a:spcPts val="0"/>
              </a:spcBef>
              <a:spcAft>
                <a:spcPts val="0"/>
              </a:spcAft>
            </a:pPr>
            <a:r>
              <a:rPr lang="en-US" sz="3200" b="1" u="sng" dirty="0">
                <a:solidFill>
                  <a:srgbClr val="000000"/>
                </a:solidFill>
                <a:effectLst/>
                <a:latin typeface="Calibri Light" panose="020F0302020204030204" pitchFamily="34" charset="0"/>
                <a:ea typeface="Arial" panose="020B0604020202020204" pitchFamily="34" charset="0"/>
                <a:cs typeface="Arial" panose="020B0604020202020204" pitchFamily="34" charset="0"/>
              </a:rPr>
              <a:t>Language</a:t>
            </a:r>
            <a:endParaRPr lang="en-US" sz="3200" b="1" dirty="0">
              <a:solidFill>
                <a:srgbClr val="000000"/>
              </a:solidFill>
              <a:effectLst/>
              <a:latin typeface="Calibri Light" panose="020F0302020204030204" pitchFamily="34" charset="0"/>
              <a:ea typeface="Arial" panose="020B0604020202020204" pitchFamily="34" charset="0"/>
              <a:cs typeface="Arial" panose="020B0604020202020204" pitchFamily="34" charset="0"/>
            </a:endParaRPr>
          </a:p>
          <a:p>
            <a:pPr marL="731520" marR="0">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This project will be utilizing a combination of </a:t>
            </a:r>
            <a:r>
              <a:rPr lang="en-US" sz="1600" dirty="0" err="1">
                <a:effectLst/>
                <a:latin typeface="Calibri" panose="020F0502020204030204" pitchFamily="34" charset="0"/>
                <a:ea typeface="Calibri" panose="020F0502020204030204" pitchFamily="34" charset="0"/>
                <a:cs typeface="Times New Roman" panose="02020603050405020304" pitchFamily="18" charset="0"/>
              </a:rPr>
              <a:t>Javascript</a:t>
            </a:r>
            <a:r>
              <a:rPr lang="en-US" sz="1600" dirty="0">
                <a:effectLst/>
                <a:latin typeface="Calibri" panose="020F0502020204030204" pitchFamily="34" charset="0"/>
                <a:ea typeface="Calibri" panose="020F0502020204030204" pitchFamily="34" charset="0"/>
                <a:cs typeface="Times New Roman" panose="02020603050405020304" pitchFamily="18" charset="0"/>
              </a:rPr>
              <a:t>, PHP, and CSS for this web-development project</a:t>
            </a:r>
          </a:p>
          <a:p>
            <a:pPr marL="457200" marR="0">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 </a:t>
            </a:r>
          </a:p>
          <a:p>
            <a:pPr marR="0" lvl="1">
              <a:lnSpc>
                <a:spcPct val="107000"/>
              </a:lnSpc>
              <a:spcBef>
                <a:spcPts val="0"/>
              </a:spcBef>
              <a:spcAft>
                <a:spcPts val="0"/>
              </a:spcAft>
            </a:pPr>
            <a:r>
              <a:rPr lang="en-US" sz="3200" b="1" u="sng" dirty="0">
                <a:solidFill>
                  <a:srgbClr val="000000"/>
                </a:solidFill>
                <a:effectLst/>
                <a:latin typeface="Calibri Light" panose="020F0302020204030204" pitchFamily="34" charset="0"/>
                <a:ea typeface="Arial" panose="020B0604020202020204" pitchFamily="34" charset="0"/>
                <a:cs typeface="Arial" panose="020B0604020202020204" pitchFamily="34" charset="0"/>
              </a:rPr>
              <a:t>Web-Tools and Resources</a:t>
            </a:r>
            <a:endParaRPr lang="en-US" sz="3200" b="1" dirty="0">
              <a:solidFill>
                <a:srgbClr val="000000"/>
              </a:solidFill>
              <a:effectLst/>
              <a:latin typeface="Calibri Light" panose="020F0302020204030204" pitchFamily="34" charset="0"/>
              <a:ea typeface="Arial" panose="020B0604020202020204" pitchFamily="34" charset="0"/>
              <a:cs typeface="Arial" panose="020B0604020202020204" pitchFamily="34" charset="0"/>
            </a:endParaRPr>
          </a:p>
          <a:p>
            <a:pPr marL="731520" marR="0">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The George Eliot Archives uses several resources for hosting and collaboration. </a:t>
            </a:r>
            <a:br>
              <a:rPr lang="en-US" sz="1600" dirty="0">
                <a:effectLst/>
                <a:latin typeface="Calibri" panose="020F0502020204030204" pitchFamily="34" charset="0"/>
                <a:ea typeface="Calibri" panose="020F0502020204030204" pitchFamily="34" charset="0"/>
                <a:cs typeface="Times New Roman" panose="02020603050405020304" pitchFamily="18" charset="0"/>
              </a:rPr>
            </a:br>
            <a:br>
              <a:rPr lang="en-US"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Calibri" panose="020F0502020204030204" pitchFamily="34" charset="0"/>
                <a:ea typeface="Calibri" panose="020F0502020204030204" pitchFamily="34" charset="0"/>
                <a:cs typeface="Times New Roman" panose="02020603050405020304" pitchFamily="18" charset="0"/>
              </a:rPr>
              <a:t>Front-end site: https://</a:t>
            </a:r>
            <a:r>
              <a:rPr lang="en-US" sz="1600" dirty="0" err="1">
                <a:effectLst/>
                <a:latin typeface="Calibri" panose="020F0502020204030204" pitchFamily="34" charset="0"/>
                <a:ea typeface="Calibri" panose="020F0502020204030204" pitchFamily="34" charset="0"/>
                <a:cs typeface="Times New Roman" panose="02020603050405020304" pitchFamily="18" charset="0"/>
              </a:rPr>
              <a:t>georgeeliotarchive.org</a:t>
            </a:r>
            <a:r>
              <a:rPr lang="en-US" sz="1600" dirty="0">
                <a:effectLst/>
                <a:latin typeface="Calibri" panose="020F0502020204030204" pitchFamily="34" charset="0"/>
                <a:ea typeface="Calibri" panose="020F0502020204030204" pitchFamily="34" charset="0"/>
                <a:cs typeface="Times New Roman" panose="02020603050405020304" pitchFamily="18" charset="0"/>
              </a:rPr>
              <a:t>/</a:t>
            </a:r>
            <a:br>
              <a:rPr lang="en-US"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Calibri" panose="020F0502020204030204" pitchFamily="34" charset="0"/>
                <a:ea typeface="Calibri" panose="020F0502020204030204" pitchFamily="34" charset="0"/>
                <a:cs typeface="Times New Roman" panose="02020603050405020304" pitchFamily="18" charset="0"/>
              </a:rPr>
              <a:t>Back-end site: https://</a:t>
            </a:r>
            <a:r>
              <a:rPr lang="en-US" sz="1600" dirty="0" err="1">
                <a:effectLst/>
                <a:latin typeface="Calibri" panose="020F0502020204030204" pitchFamily="34" charset="0"/>
                <a:ea typeface="Calibri" panose="020F0502020204030204" pitchFamily="34" charset="0"/>
                <a:cs typeface="Times New Roman" panose="02020603050405020304" pitchFamily="18" charset="0"/>
              </a:rPr>
              <a:t>georgeeliotarchive.org</a:t>
            </a:r>
            <a:r>
              <a:rPr lang="en-US" sz="1600" dirty="0">
                <a:effectLst/>
                <a:latin typeface="Calibri" panose="020F0502020204030204" pitchFamily="34" charset="0"/>
                <a:ea typeface="Calibri" panose="020F0502020204030204" pitchFamily="34" charset="0"/>
                <a:cs typeface="Times New Roman" panose="02020603050405020304" pitchFamily="18" charset="0"/>
              </a:rPr>
              <a:t>/admin/</a:t>
            </a:r>
            <a:br>
              <a:rPr lang="en-US"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Calibri" panose="020F0502020204030204" pitchFamily="34" charset="0"/>
                <a:ea typeface="Calibri" panose="020F0502020204030204" pitchFamily="34" charset="0"/>
                <a:cs typeface="Times New Roman" panose="02020603050405020304" pitchFamily="18" charset="0"/>
              </a:rPr>
              <a:t>A webhost of all journals: https://</a:t>
            </a:r>
            <a:r>
              <a:rPr lang="en-US" sz="1600" dirty="0" err="1">
                <a:effectLst/>
                <a:latin typeface="Calibri" panose="020F0502020204030204" pitchFamily="34" charset="0"/>
                <a:ea typeface="Calibri" panose="020F0502020204030204" pitchFamily="34" charset="0"/>
                <a:cs typeface="Times New Roman" panose="02020603050405020304" pitchFamily="18" charset="0"/>
              </a:rPr>
              <a:t>georgeeliotarchive.github.io</a:t>
            </a:r>
            <a:r>
              <a:rPr lang="en-US" sz="1600" dirty="0">
                <a:effectLst/>
                <a:latin typeface="Calibri" panose="020F0502020204030204" pitchFamily="34" charset="0"/>
                <a:ea typeface="Calibri" panose="020F0502020204030204" pitchFamily="34" charset="0"/>
                <a:cs typeface="Times New Roman" panose="02020603050405020304" pitchFamily="18" charset="0"/>
              </a:rPr>
              <a:t>		</a:t>
            </a:r>
            <a:br>
              <a:rPr lang="en-US"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Calibri" panose="020F0502020204030204" pitchFamily="34" charset="0"/>
                <a:ea typeface="Calibri" panose="020F0502020204030204" pitchFamily="34" charset="0"/>
                <a:cs typeface="Times New Roman" panose="02020603050405020304" pitchFamily="18" charset="0"/>
              </a:rPr>
              <a:t>Senior Design Documentation: https://</a:t>
            </a:r>
            <a:r>
              <a:rPr lang="en-US" sz="1600" dirty="0" err="1">
                <a:effectLst/>
                <a:latin typeface="Calibri" panose="020F0502020204030204" pitchFamily="34" charset="0"/>
                <a:ea typeface="Calibri" panose="020F0502020204030204" pitchFamily="34" charset="0"/>
                <a:cs typeface="Times New Roman" panose="02020603050405020304" pitchFamily="18" charset="0"/>
              </a:rPr>
              <a:t>auburn.app.box.com</a:t>
            </a:r>
            <a:r>
              <a:rPr lang="en-US" sz="1600" dirty="0">
                <a:effectLst/>
                <a:latin typeface="Calibri" panose="020F0502020204030204" pitchFamily="34" charset="0"/>
                <a:ea typeface="Calibri" panose="020F0502020204030204" pitchFamily="34" charset="0"/>
                <a:cs typeface="Times New Roman" panose="02020603050405020304" pitchFamily="18" charset="0"/>
              </a:rPr>
              <a:t>/</a:t>
            </a:r>
            <a:br>
              <a:rPr lang="en-US"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Calibri" panose="020F0502020204030204" pitchFamily="34" charset="0"/>
                <a:ea typeface="Calibri" panose="020F0502020204030204" pitchFamily="34" charset="0"/>
                <a:cs typeface="Times New Roman" panose="02020603050405020304" pitchFamily="18" charset="0"/>
              </a:rPr>
              <a:t>Public </a:t>
            </a:r>
            <a:r>
              <a:rPr lang="en-US" sz="1600" dirty="0" err="1">
                <a:effectLst/>
                <a:latin typeface="Calibri" panose="020F0502020204030204" pitchFamily="34" charset="0"/>
                <a:ea typeface="Calibri" panose="020F0502020204030204" pitchFamily="34" charset="0"/>
                <a:cs typeface="Times New Roman" panose="02020603050405020304" pitchFamily="18" charset="0"/>
              </a:rPr>
              <a:t>Github</a:t>
            </a:r>
            <a:r>
              <a:rPr lang="en-US" sz="1600" dirty="0">
                <a:effectLst/>
                <a:latin typeface="Calibri" panose="020F0502020204030204" pitchFamily="34" charset="0"/>
                <a:ea typeface="Calibri" panose="020F0502020204030204" pitchFamily="34" charset="0"/>
                <a:cs typeface="Times New Roman" panose="02020603050405020304" pitchFamily="18" charset="0"/>
              </a:rPr>
              <a:t> Repo: https://</a:t>
            </a:r>
            <a:r>
              <a:rPr lang="en-US" sz="1600" dirty="0" err="1">
                <a:effectLst/>
                <a:latin typeface="Calibri" panose="020F0502020204030204" pitchFamily="34" charset="0"/>
                <a:ea typeface="Calibri" panose="020F0502020204030204" pitchFamily="34" charset="0"/>
                <a:cs typeface="Times New Roman" panose="02020603050405020304" pitchFamily="18" charset="0"/>
              </a:rPr>
              <a:t>github.com</a:t>
            </a:r>
            <a:r>
              <a:rPr lang="en-US" sz="1600" dirty="0">
                <a:effectLst/>
                <a:latin typeface="Calibri" panose="020F0502020204030204" pitchFamily="34" charset="0"/>
                <a:ea typeface="Calibri" panose="020F0502020204030204" pitchFamily="34" charset="0"/>
                <a:cs typeface="Times New Roman" panose="02020603050405020304" pitchFamily="18" charset="0"/>
              </a:rPr>
              <a:t>/</a:t>
            </a:r>
            <a:r>
              <a:rPr lang="en-US" sz="1600" dirty="0" err="1">
                <a:effectLst/>
                <a:latin typeface="Calibri" panose="020F0502020204030204" pitchFamily="34" charset="0"/>
                <a:ea typeface="Calibri" panose="020F0502020204030204" pitchFamily="34" charset="0"/>
                <a:cs typeface="Times New Roman" panose="02020603050405020304" pitchFamily="18" charset="0"/>
              </a:rPr>
              <a:t>GeorgeEliotArchive</a:t>
            </a:r>
            <a:r>
              <a:rPr lang="en-US" sz="1600" dirty="0">
                <a:effectLst/>
                <a:latin typeface="Calibri" panose="020F0502020204030204" pitchFamily="34" charset="0"/>
                <a:ea typeface="Calibri" panose="020F0502020204030204" pitchFamily="34" charset="0"/>
                <a:cs typeface="Times New Roman" panose="02020603050405020304" pitchFamily="18" charset="0"/>
              </a:rPr>
              <a:t> </a:t>
            </a:r>
          </a:p>
          <a:p>
            <a:pPr marR="0" lvl="1">
              <a:lnSpc>
                <a:spcPct val="107000"/>
              </a:lnSpc>
              <a:spcBef>
                <a:spcPts val="0"/>
              </a:spcBef>
              <a:spcAft>
                <a:spcPts val="0"/>
              </a:spcAft>
            </a:pPr>
            <a:r>
              <a:rPr lang="en-US" sz="3200" b="1" u="sng" dirty="0">
                <a:solidFill>
                  <a:srgbClr val="000000"/>
                </a:solidFill>
                <a:effectLst/>
                <a:latin typeface="Calibri Light" panose="020F0302020204030204" pitchFamily="34" charset="0"/>
                <a:ea typeface="Arial" panose="020B0604020202020204" pitchFamily="34" charset="0"/>
                <a:cs typeface="Arial" panose="020B0604020202020204" pitchFamily="34" charset="0"/>
              </a:rPr>
              <a:t>Data Sourcing </a:t>
            </a:r>
          </a:p>
          <a:p>
            <a:pPr marR="0" lvl="1">
              <a:lnSpc>
                <a:spcPct val="107000"/>
              </a:lnSpc>
              <a:spcBef>
                <a:spcPts val="0"/>
              </a:spcBef>
              <a:spcAft>
                <a:spcPts val="0"/>
              </a:spcAft>
            </a:pPr>
            <a:r>
              <a:rPr lang="en-US" sz="1600" b="1" dirty="0">
                <a:solidFill>
                  <a:srgbClr val="000000"/>
                </a:solidFill>
                <a:latin typeface="Calibri Light" panose="020F0302020204030204" pitchFamily="34" charset="0"/>
                <a:ea typeface="Arial" panose="020B0604020202020204" pitchFamily="34" charset="0"/>
                <a:cs typeface="Arial" panose="020B0604020202020204" pitchFamily="34" charset="0"/>
              </a:rPr>
              <a:t>Redevelop a solution that pulls data from the web-host instead of a static .csv file. This will be the primary focus of cycle 3. </a:t>
            </a:r>
          </a:p>
          <a:p>
            <a:pPr marR="0" lvl="1">
              <a:lnSpc>
                <a:spcPct val="107000"/>
              </a:lnSpc>
              <a:spcBef>
                <a:spcPts val="0"/>
              </a:spcBef>
              <a:spcAft>
                <a:spcPts val="0"/>
              </a:spcAft>
            </a:pPr>
            <a:br>
              <a:rPr lang="en-US" sz="1600" b="1" u="sng" dirty="0">
                <a:solidFill>
                  <a:srgbClr val="000000"/>
                </a:solidFill>
                <a:effectLst/>
                <a:latin typeface="Calibri Light" panose="020F0302020204030204" pitchFamily="34" charset="0"/>
                <a:ea typeface="Arial" panose="020B0604020202020204" pitchFamily="34" charset="0"/>
                <a:cs typeface="Arial" panose="020B0604020202020204" pitchFamily="34" charset="0"/>
              </a:rPr>
            </a:br>
            <a:r>
              <a:rPr lang="en-US" sz="1600" b="1" dirty="0">
                <a:solidFill>
                  <a:srgbClr val="000000"/>
                </a:solidFill>
                <a:effectLst/>
                <a:latin typeface="Calibri Light" panose="020F0302020204030204" pitchFamily="34" charset="0"/>
                <a:ea typeface="Arial" panose="020B0604020202020204" pitchFamily="34" charset="0"/>
                <a:cs typeface="Arial" panose="020B0604020202020204" pitchFamily="34" charset="0"/>
              </a:rPr>
              <a:t>Functionality is already in place. Only sourcing needs to be changed for full marks. </a:t>
            </a:r>
          </a:p>
          <a:p>
            <a:pPr marR="0" lvl="1">
              <a:lnSpc>
                <a:spcPct val="107000"/>
              </a:lnSpc>
              <a:spcBef>
                <a:spcPts val="0"/>
              </a:spcBef>
              <a:spcAft>
                <a:spcPts val="0"/>
              </a:spcAft>
            </a:pPr>
            <a:br>
              <a:rPr lang="en-US" sz="3200" b="1" u="sng" dirty="0">
                <a:solidFill>
                  <a:srgbClr val="000000"/>
                </a:solidFill>
                <a:effectLst/>
                <a:latin typeface="Calibri Light" panose="020F0302020204030204" pitchFamily="34" charset="0"/>
                <a:ea typeface="Arial" panose="020B0604020202020204" pitchFamily="34" charset="0"/>
                <a:cs typeface="Arial" panose="020B0604020202020204" pitchFamily="34" charset="0"/>
              </a:rPr>
            </a:br>
            <a:endParaRPr lang="en-US" sz="3200" b="1" u="sng" dirty="0">
              <a:solidFill>
                <a:srgbClr val="000000"/>
              </a:solidFill>
              <a:effectLst/>
              <a:latin typeface="Calibri Light" panose="020F0302020204030204" pitchFamily="34" charset="0"/>
              <a:ea typeface="Arial" panose="020B0604020202020204" pitchFamily="34" charset="0"/>
              <a:cs typeface="Arial" panose="020B0604020202020204" pitchFamily="34" charset="0"/>
            </a:endParaRPr>
          </a:p>
          <a:p>
            <a:pPr marR="0" lvl="1">
              <a:lnSpc>
                <a:spcPct val="107000"/>
              </a:lnSpc>
              <a:spcBef>
                <a:spcPts val="0"/>
              </a:spcBef>
              <a:spcAft>
                <a:spcPts val="0"/>
              </a:spcAft>
            </a:pPr>
            <a:endParaRPr lang="en-US" sz="3200" b="1" dirty="0">
              <a:solidFill>
                <a:srgbClr val="000000"/>
              </a:solidFill>
              <a:effectLst/>
              <a:latin typeface="Calibri Light" panose="020F0302020204030204" pitchFamily="34" charset="0"/>
              <a:ea typeface="Arial" panose="020B0604020202020204" pitchFamily="34" charset="0"/>
              <a:cs typeface="Arial" panose="020B0604020202020204" pitchFamily="34" charset="0"/>
            </a:endParaRPr>
          </a:p>
          <a:p>
            <a:pPr marL="457200" marR="0">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 </a:t>
            </a:r>
          </a:p>
        </p:txBody>
      </p:sp>
      <p:sp>
        <p:nvSpPr>
          <p:cNvPr id="12" name="TextBox 11">
            <a:extLst>
              <a:ext uri="{FF2B5EF4-FFF2-40B4-BE49-F238E27FC236}">
                <a16:creationId xmlns:a16="http://schemas.microsoft.com/office/drawing/2014/main" id="{9712257C-CA14-1A2D-8EAC-13BA9A3AD79C}"/>
              </a:ext>
            </a:extLst>
          </p:cNvPr>
          <p:cNvSpPr txBox="1"/>
          <p:nvPr/>
        </p:nvSpPr>
        <p:spPr>
          <a:xfrm>
            <a:off x="5651654" y="867566"/>
            <a:ext cx="6430662" cy="1850378"/>
          </a:xfrm>
          <a:prstGeom prst="rect">
            <a:avLst/>
          </a:prstGeom>
          <a:noFill/>
        </p:spPr>
        <p:txBody>
          <a:bodyPr wrap="square">
            <a:spAutoFit/>
          </a:bodyPr>
          <a:lstStyle/>
          <a:p>
            <a:pPr marR="0" lvl="1" algn="just">
              <a:lnSpc>
                <a:spcPct val="107000"/>
              </a:lnSpc>
              <a:spcBef>
                <a:spcPts val="0"/>
              </a:spcBef>
              <a:spcAft>
                <a:spcPts val="0"/>
              </a:spcAft>
            </a:pPr>
            <a:r>
              <a:rPr lang="en-US" sz="3200" b="1" u="sng" dirty="0">
                <a:solidFill>
                  <a:srgbClr val="000000"/>
                </a:solidFill>
                <a:effectLst/>
                <a:latin typeface="Calibri Light" panose="020F0302020204030204" pitchFamily="34" charset="0"/>
                <a:ea typeface="Arial" panose="020B0604020202020204" pitchFamily="34" charset="0"/>
                <a:cs typeface="Arial" panose="020B0604020202020204" pitchFamily="34" charset="0"/>
              </a:rPr>
              <a:t>New Navigational Tab</a:t>
            </a:r>
            <a:endParaRPr lang="en-US" sz="3200" b="1" dirty="0">
              <a:solidFill>
                <a:srgbClr val="000000"/>
              </a:solidFill>
              <a:effectLst/>
              <a:latin typeface="Calibri Light" panose="020F0302020204030204" pitchFamily="34" charset="0"/>
              <a:ea typeface="Arial" panose="020B0604020202020204" pitchFamily="34" charset="0"/>
              <a:cs typeface="Arial" panose="020B0604020202020204" pitchFamily="34" charset="0"/>
            </a:endParaRPr>
          </a:p>
          <a:p>
            <a:pPr marL="731520" marR="0" algn="just">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A 'Journals' category will be added to the homepage of the George Eliot Archives. This tab will allow users to navigate to a new page which will display George Eliot's journals by year -&gt; month. </a:t>
            </a:r>
          </a:p>
          <a:p>
            <a:pPr marL="731520" marR="0" algn="just">
              <a:spcBef>
                <a:spcPts val="0"/>
              </a:spcBef>
              <a:spcAft>
                <a:spcPts val="0"/>
              </a:spcAft>
            </a:pPr>
            <a:r>
              <a:rPr lang="en-US" sz="1600" dirty="0">
                <a:solidFill>
                  <a:srgbClr val="00B050"/>
                </a:solidFill>
                <a:effectLst/>
                <a:latin typeface="Calibri" panose="020F0502020204030204" pitchFamily="34" charset="0"/>
                <a:ea typeface="Calibri" panose="020F0502020204030204" pitchFamily="34" charset="0"/>
                <a:cs typeface="Times New Roman" panose="02020603050405020304" pitchFamily="18" charset="0"/>
              </a:rPr>
              <a:t>(Completed ahead of schedule, currently in private-view)</a:t>
            </a:r>
          </a:p>
          <a:p>
            <a:pPr marL="457200" marR="0" algn="just">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  </a:t>
            </a:r>
          </a:p>
        </p:txBody>
      </p:sp>
      <p:sp>
        <p:nvSpPr>
          <p:cNvPr id="2" name="Slide Number Placeholder 1">
            <a:extLst>
              <a:ext uri="{FF2B5EF4-FFF2-40B4-BE49-F238E27FC236}">
                <a16:creationId xmlns:a16="http://schemas.microsoft.com/office/drawing/2014/main" id="{7619C05B-22B7-609B-C825-05D313D1BDA0}"/>
              </a:ext>
            </a:extLst>
          </p:cNvPr>
          <p:cNvSpPr>
            <a:spLocks noGrp="1"/>
          </p:cNvSpPr>
          <p:nvPr>
            <p:ph type="sldNum" sz="quarter" idx="12"/>
          </p:nvPr>
        </p:nvSpPr>
        <p:spPr/>
        <p:txBody>
          <a:bodyPr/>
          <a:lstStyle/>
          <a:p>
            <a:fld id="{19590046-DA73-4BBF-84B5-C08E6F75191A}" type="slidenum">
              <a:rPr lang="en-US" smtClean="0"/>
              <a:t>11</a:t>
            </a:fld>
            <a:endParaRPr lang="en-US"/>
          </a:p>
        </p:txBody>
      </p:sp>
    </p:spTree>
    <p:extLst>
      <p:ext uri="{BB962C8B-B14F-4D97-AF65-F5344CB8AC3E}">
        <p14:creationId xmlns:p14="http://schemas.microsoft.com/office/powerpoint/2010/main" val="21661542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23">
            <a:extLst>
              <a:ext uri="{FF2B5EF4-FFF2-40B4-BE49-F238E27FC236}">
                <a16:creationId xmlns:a16="http://schemas.microsoft.com/office/drawing/2014/main" id="{9EB54D17-3792-403D-9127-495845021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1" name="Rectangle 25">
            <a:extLst>
              <a:ext uri="{FF2B5EF4-FFF2-40B4-BE49-F238E27FC236}">
                <a16:creationId xmlns:a16="http://schemas.microsoft.com/office/drawing/2014/main" id="{05FB7726-C6A8-44D0-B179-A65DE454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1" y="10"/>
            <a:ext cx="12192000" cy="6857989"/>
          </a:xfrm>
          <a:prstGeom prst="rect">
            <a:avLst/>
          </a:prstGeom>
        </p:spPr>
      </p:pic>
      <p:sp>
        <p:nvSpPr>
          <p:cNvPr id="5" name="TextBox 4">
            <a:extLst>
              <a:ext uri="{FF2B5EF4-FFF2-40B4-BE49-F238E27FC236}">
                <a16:creationId xmlns:a16="http://schemas.microsoft.com/office/drawing/2014/main" id="{DA751200-7626-5B07-140A-17F75A0F90DE}"/>
              </a:ext>
            </a:extLst>
          </p:cNvPr>
          <p:cNvSpPr txBox="1"/>
          <p:nvPr/>
        </p:nvSpPr>
        <p:spPr>
          <a:xfrm>
            <a:off x="2923902" y="406671"/>
            <a:ext cx="6564086" cy="707886"/>
          </a:xfrm>
          <a:prstGeom prst="rect">
            <a:avLst/>
          </a:prstGeom>
          <a:noFill/>
        </p:spPr>
        <p:txBody>
          <a:bodyPr wrap="square" rtlCol="0">
            <a:spAutoFit/>
          </a:bodyPr>
          <a:lstStyle/>
          <a:p>
            <a:pPr algn="ctr"/>
            <a:r>
              <a:rPr lang="en-US" sz="4000" b="1" dirty="0"/>
              <a:t>Class Schedule </a:t>
            </a:r>
          </a:p>
        </p:txBody>
      </p:sp>
      <p:sp>
        <p:nvSpPr>
          <p:cNvPr id="2" name="Slide Number Placeholder 1">
            <a:extLst>
              <a:ext uri="{FF2B5EF4-FFF2-40B4-BE49-F238E27FC236}">
                <a16:creationId xmlns:a16="http://schemas.microsoft.com/office/drawing/2014/main" id="{72EB2FAB-F532-1925-A532-AA516CED44E6}"/>
              </a:ext>
            </a:extLst>
          </p:cNvPr>
          <p:cNvSpPr>
            <a:spLocks noGrp="1"/>
          </p:cNvSpPr>
          <p:nvPr>
            <p:ph type="sldNum" sz="quarter" idx="12"/>
          </p:nvPr>
        </p:nvSpPr>
        <p:spPr/>
        <p:txBody>
          <a:bodyPr/>
          <a:lstStyle/>
          <a:p>
            <a:fld id="{19590046-DA73-4BBF-84B5-C08E6F75191A}" type="slidenum">
              <a:rPr lang="en-US" smtClean="0"/>
              <a:t>12</a:t>
            </a:fld>
            <a:endParaRPr lang="en-US"/>
          </a:p>
        </p:txBody>
      </p:sp>
      <p:pic>
        <p:nvPicPr>
          <p:cNvPr id="7" name="Picture 6" descr="Chart&#10;&#10;Description automatically generated">
            <a:extLst>
              <a:ext uri="{FF2B5EF4-FFF2-40B4-BE49-F238E27FC236}">
                <a16:creationId xmlns:a16="http://schemas.microsoft.com/office/drawing/2014/main" id="{DA3D3120-9168-0225-7A9E-E6A83912227C}"/>
              </a:ext>
            </a:extLst>
          </p:cNvPr>
          <p:cNvPicPr>
            <a:picLocks noChangeAspect="1"/>
          </p:cNvPicPr>
          <p:nvPr/>
        </p:nvPicPr>
        <p:blipFill>
          <a:blip r:embed="rId3"/>
          <a:stretch>
            <a:fillRect/>
          </a:stretch>
        </p:blipFill>
        <p:spPr>
          <a:xfrm>
            <a:off x="942501" y="1107673"/>
            <a:ext cx="10189029" cy="5343656"/>
          </a:xfrm>
          <a:prstGeom prst="rect">
            <a:avLst/>
          </a:prstGeom>
        </p:spPr>
      </p:pic>
      <p:sp>
        <p:nvSpPr>
          <p:cNvPr id="8" name="5-Point Star 7">
            <a:extLst>
              <a:ext uri="{FF2B5EF4-FFF2-40B4-BE49-F238E27FC236}">
                <a16:creationId xmlns:a16="http://schemas.microsoft.com/office/drawing/2014/main" id="{0915DDF8-9CA9-F4A6-4CA4-8DD8EFDFA71C}"/>
              </a:ext>
            </a:extLst>
          </p:cNvPr>
          <p:cNvSpPr/>
          <p:nvPr/>
        </p:nvSpPr>
        <p:spPr>
          <a:xfrm>
            <a:off x="8752199" y="4500277"/>
            <a:ext cx="400595" cy="407126"/>
          </a:xfrm>
          <a:prstGeom prst="star5">
            <a:avLst/>
          </a:prstGeom>
          <a:solidFill>
            <a:srgbClr val="FFFF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336E508-39E1-7256-BBFA-48AACD808788}"/>
              </a:ext>
            </a:extLst>
          </p:cNvPr>
          <p:cNvSpPr txBox="1"/>
          <p:nvPr/>
        </p:nvSpPr>
        <p:spPr>
          <a:xfrm>
            <a:off x="9474685" y="3086237"/>
            <a:ext cx="1217225" cy="1015663"/>
          </a:xfrm>
          <a:prstGeom prst="rect">
            <a:avLst/>
          </a:prstGeom>
          <a:solidFill>
            <a:schemeClr val="bg1"/>
          </a:solidFill>
          <a:ln w="19050">
            <a:solidFill>
              <a:schemeClr val="tx1"/>
            </a:solidFill>
          </a:ln>
        </p:spPr>
        <p:txBody>
          <a:bodyPr wrap="square" rtlCol="0">
            <a:spAutoFit/>
          </a:bodyPr>
          <a:lstStyle/>
          <a:p>
            <a:pPr algn="ctr"/>
            <a:r>
              <a:rPr lang="en-US" sz="2000" b="1" dirty="0">
                <a:solidFill>
                  <a:srgbClr val="FF0000"/>
                </a:solidFill>
              </a:rPr>
              <a:t>YOU ARE HERE</a:t>
            </a:r>
          </a:p>
        </p:txBody>
      </p:sp>
      <p:cxnSp>
        <p:nvCxnSpPr>
          <p:cNvPr id="10" name="Straight Arrow Connector 9">
            <a:extLst>
              <a:ext uri="{FF2B5EF4-FFF2-40B4-BE49-F238E27FC236}">
                <a16:creationId xmlns:a16="http://schemas.microsoft.com/office/drawing/2014/main" id="{4FD76D04-7417-690D-3BB5-20834A58E144}"/>
              </a:ext>
            </a:extLst>
          </p:cNvPr>
          <p:cNvCxnSpPr>
            <a:cxnSpLocks/>
          </p:cNvCxnSpPr>
          <p:nvPr/>
        </p:nvCxnSpPr>
        <p:spPr>
          <a:xfrm flipV="1">
            <a:off x="9019006" y="3631084"/>
            <a:ext cx="582950" cy="869192"/>
          </a:xfrm>
          <a:prstGeom prst="straightConnector1">
            <a:avLst/>
          </a:prstGeom>
          <a:ln w="47625">
            <a:solidFill>
              <a:srgbClr val="FF0000"/>
            </a:solidFill>
            <a:headEnd type="triangle" w="lg" len="lg"/>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15012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1" y="10"/>
            <a:ext cx="12192000" cy="6857989"/>
          </a:xfrm>
          <a:prstGeom prst="rect">
            <a:avLst/>
          </a:prstGeom>
        </p:spPr>
      </p:pic>
      <p:sp>
        <p:nvSpPr>
          <p:cNvPr id="5" name="TextBox 4">
            <a:extLst>
              <a:ext uri="{FF2B5EF4-FFF2-40B4-BE49-F238E27FC236}">
                <a16:creationId xmlns:a16="http://schemas.microsoft.com/office/drawing/2014/main" id="{DA751200-7626-5B07-140A-17F75A0F90DE}"/>
              </a:ext>
            </a:extLst>
          </p:cNvPr>
          <p:cNvSpPr txBox="1"/>
          <p:nvPr/>
        </p:nvSpPr>
        <p:spPr>
          <a:xfrm>
            <a:off x="2923902" y="406671"/>
            <a:ext cx="6564086" cy="707886"/>
          </a:xfrm>
          <a:prstGeom prst="rect">
            <a:avLst/>
          </a:prstGeom>
          <a:noFill/>
        </p:spPr>
        <p:txBody>
          <a:bodyPr wrap="square" rtlCol="0">
            <a:spAutoFit/>
          </a:bodyPr>
          <a:lstStyle/>
          <a:p>
            <a:pPr algn="ctr"/>
            <a:r>
              <a:rPr lang="en-US" sz="4000" b="1" dirty="0"/>
              <a:t>Demo</a:t>
            </a:r>
          </a:p>
        </p:txBody>
      </p:sp>
      <p:sp>
        <p:nvSpPr>
          <p:cNvPr id="2" name="TextBox 1">
            <a:extLst>
              <a:ext uri="{FF2B5EF4-FFF2-40B4-BE49-F238E27FC236}">
                <a16:creationId xmlns:a16="http://schemas.microsoft.com/office/drawing/2014/main" id="{2DD2038E-3012-681F-DDFD-78FC84CBD7D4}"/>
              </a:ext>
            </a:extLst>
          </p:cNvPr>
          <p:cNvSpPr txBox="1"/>
          <p:nvPr/>
        </p:nvSpPr>
        <p:spPr>
          <a:xfrm>
            <a:off x="3984715" y="2436364"/>
            <a:ext cx="4222570" cy="646331"/>
          </a:xfrm>
          <a:prstGeom prst="rect">
            <a:avLst/>
          </a:prstGeom>
          <a:noFill/>
        </p:spPr>
        <p:txBody>
          <a:bodyPr wrap="square" rtlCol="0">
            <a:spAutoFit/>
          </a:bodyPr>
          <a:lstStyle/>
          <a:p>
            <a:r>
              <a:rPr lang="en-US" sz="3600" dirty="0">
                <a:solidFill>
                  <a:srgbClr val="002060"/>
                </a:solidFill>
                <a:hlinkClick r:id="rId3">
                  <a:extLst>
                    <a:ext uri="{A12FA001-AC4F-418D-AE19-62706E023703}">
                      <ahyp:hlinkClr xmlns:ahyp="http://schemas.microsoft.com/office/drawing/2018/hyperlinkcolor" val="tx"/>
                    </a:ext>
                  </a:extLst>
                </a:hlinkClick>
              </a:rPr>
              <a:t>George Eliot Archives</a:t>
            </a:r>
            <a:endParaRPr lang="en-US" sz="3600" dirty="0">
              <a:solidFill>
                <a:srgbClr val="002060"/>
              </a:solidFill>
            </a:endParaRPr>
          </a:p>
        </p:txBody>
      </p:sp>
      <p:sp>
        <p:nvSpPr>
          <p:cNvPr id="6" name="TextBox 5">
            <a:extLst>
              <a:ext uri="{FF2B5EF4-FFF2-40B4-BE49-F238E27FC236}">
                <a16:creationId xmlns:a16="http://schemas.microsoft.com/office/drawing/2014/main" id="{B5DE2186-946D-0B8E-1357-B88E9A91B974}"/>
              </a:ext>
            </a:extLst>
          </p:cNvPr>
          <p:cNvSpPr txBox="1"/>
          <p:nvPr/>
        </p:nvSpPr>
        <p:spPr>
          <a:xfrm>
            <a:off x="2547257" y="4098470"/>
            <a:ext cx="8675913" cy="646331"/>
          </a:xfrm>
          <a:prstGeom prst="rect">
            <a:avLst/>
          </a:prstGeom>
          <a:noFill/>
        </p:spPr>
        <p:txBody>
          <a:bodyPr wrap="square" rtlCol="0">
            <a:spAutoFit/>
          </a:bodyPr>
          <a:lstStyle/>
          <a:p>
            <a:r>
              <a:rPr lang="en-US" sz="3600" dirty="0">
                <a:solidFill>
                  <a:srgbClr val="002060"/>
                </a:solidFill>
                <a:hlinkClick r:id="rId4">
                  <a:extLst>
                    <a:ext uri="{A12FA001-AC4F-418D-AE19-62706E023703}">
                      <ahyp:hlinkClr xmlns:ahyp="http://schemas.microsoft.com/office/drawing/2018/hyperlinkcolor" val="tx"/>
                    </a:ext>
                  </a:extLst>
                </a:hlinkClick>
              </a:rPr>
              <a:t>George Eliot Archives - Administration</a:t>
            </a:r>
            <a:endParaRPr lang="en-US" sz="3600" dirty="0">
              <a:solidFill>
                <a:srgbClr val="002060"/>
              </a:solidFill>
            </a:endParaRPr>
          </a:p>
        </p:txBody>
      </p:sp>
      <p:sp>
        <p:nvSpPr>
          <p:cNvPr id="8" name="TextBox 7">
            <a:extLst>
              <a:ext uri="{FF2B5EF4-FFF2-40B4-BE49-F238E27FC236}">
                <a16:creationId xmlns:a16="http://schemas.microsoft.com/office/drawing/2014/main" id="{1C81E6CC-7C5A-AFE4-3272-E706AAD4FE8C}"/>
              </a:ext>
            </a:extLst>
          </p:cNvPr>
          <p:cNvSpPr txBox="1"/>
          <p:nvPr/>
        </p:nvSpPr>
        <p:spPr>
          <a:xfrm>
            <a:off x="4365172" y="5774220"/>
            <a:ext cx="3743242" cy="584775"/>
          </a:xfrm>
          <a:prstGeom prst="rect">
            <a:avLst/>
          </a:prstGeom>
          <a:noFill/>
        </p:spPr>
        <p:txBody>
          <a:bodyPr wrap="square">
            <a:spAutoFit/>
          </a:bodyPr>
          <a:lstStyle/>
          <a:p>
            <a:r>
              <a:rPr lang="en-US" sz="3200" dirty="0">
                <a:solidFill>
                  <a:srgbClr val="002060"/>
                </a:solidFill>
                <a:hlinkClick r:id="rId5">
                  <a:extLst>
                    <a:ext uri="{A12FA001-AC4F-418D-AE19-62706E023703}">
                      <ahyp:hlinkClr xmlns:ahyp="http://schemas.microsoft.com/office/drawing/2018/hyperlinkcolor" val="tx"/>
                    </a:ext>
                  </a:extLst>
                </a:hlinkClick>
              </a:rPr>
              <a:t>Backend Collections</a:t>
            </a:r>
            <a:endParaRPr lang="en-US" sz="3200" dirty="0">
              <a:solidFill>
                <a:srgbClr val="002060"/>
              </a:solidFill>
            </a:endParaRPr>
          </a:p>
        </p:txBody>
      </p:sp>
      <p:sp>
        <p:nvSpPr>
          <p:cNvPr id="3" name="Slide Number Placeholder 2">
            <a:extLst>
              <a:ext uri="{FF2B5EF4-FFF2-40B4-BE49-F238E27FC236}">
                <a16:creationId xmlns:a16="http://schemas.microsoft.com/office/drawing/2014/main" id="{F0A4A9EC-B1B7-6D27-3B55-488867E0558D}"/>
              </a:ext>
            </a:extLst>
          </p:cNvPr>
          <p:cNvSpPr>
            <a:spLocks noGrp="1"/>
          </p:cNvSpPr>
          <p:nvPr>
            <p:ph type="sldNum" sz="quarter" idx="12"/>
          </p:nvPr>
        </p:nvSpPr>
        <p:spPr/>
        <p:txBody>
          <a:bodyPr/>
          <a:lstStyle/>
          <a:p>
            <a:fld id="{19590046-DA73-4BBF-84B5-C08E6F75191A}" type="slidenum">
              <a:rPr lang="en-US" smtClean="0"/>
              <a:t>13</a:t>
            </a:fld>
            <a:endParaRPr lang="en-US"/>
          </a:p>
        </p:txBody>
      </p:sp>
    </p:spTree>
    <p:extLst>
      <p:ext uri="{BB962C8B-B14F-4D97-AF65-F5344CB8AC3E}">
        <p14:creationId xmlns:p14="http://schemas.microsoft.com/office/powerpoint/2010/main" val="21274545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23">
            <a:extLst>
              <a:ext uri="{FF2B5EF4-FFF2-40B4-BE49-F238E27FC236}">
                <a16:creationId xmlns:a16="http://schemas.microsoft.com/office/drawing/2014/main" id="{9EB54D17-3792-403D-9127-495845021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1" name="Rectangle 25">
            <a:extLst>
              <a:ext uri="{FF2B5EF4-FFF2-40B4-BE49-F238E27FC236}">
                <a16:creationId xmlns:a16="http://schemas.microsoft.com/office/drawing/2014/main" id="{05FB7726-C6A8-44D0-B179-A65DE454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1" y="10"/>
            <a:ext cx="12192000" cy="6857989"/>
          </a:xfrm>
          <a:prstGeom prst="rect">
            <a:avLst/>
          </a:prstGeom>
        </p:spPr>
      </p:pic>
      <p:sp>
        <p:nvSpPr>
          <p:cNvPr id="5" name="TextBox 4">
            <a:extLst>
              <a:ext uri="{FF2B5EF4-FFF2-40B4-BE49-F238E27FC236}">
                <a16:creationId xmlns:a16="http://schemas.microsoft.com/office/drawing/2014/main" id="{DA751200-7626-5B07-140A-17F75A0F90DE}"/>
              </a:ext>
            </a:extLst>
          </p:cNvPr>
          <p:cNvSpPr txBox="1"/>
          <p:nvPr/>
        </p:nvSpPr>
        <p:spPr>
          <a:xfrm>
            <a:off x="2923902" y="406671"/>
            <a:ext cx="6564086" cy="707886"/>
          </a:xfrm>
          <a:prstGeom prst="rect">
            <a:avLst/>
          </a:prstGeom>
          <a:noFill/>
        </p:spPr>
        <p:txBody>
          <a:bodyPr wrap="square" rtlCol="0">
            <a:spAutoFit/>
          </a:bodyPr>
          <a:lstStyle/>
          <a:p>
            <a:pPr algn="ctr"/>
            <a:r>
              <a:rPr lang="en-US" sz="4000" b="1" dirty="0"/>
              <a:t>System Metaphor</a:t>
            </a:r>
          </a:p>
        </p:txBody>
      </p:sp>
      <p:sp>
        <p:nvSpPr>
          <p:cNvPr id="2" name="TextBox 1">
            <a:extLst>
              <a:ext uri="{FF2B5EF4-FFF2-40B4-BE49-F238E27FC236}">
                <a16:creationId xmlns:a16="http://schemas.microsoft.com/office/drawing/2014/main" id="{CFDB7955-FDF5-5CA3-CFE4-DA03C80122B1}"/>
              </a:ext>
            </a:extLst>
          </p:cNvPr>
          <p:cNvSpPr txBox="1"/>
          <p:nvPr/>
        </p:nvSpPr>
        <p:spPr>
          <a:xfrm>
            <a:off x="722810" y="1733520"/>
            <a:ext cx="10966270" cy="3970318"/>
          </a:xfrm>
          <a:prstGeom prst="rect">
            <a:avLst/>
          </a:prstGeom>
          <a:noFill/>
        </p:spPr>
        <p:txBody>
          <a:bodyPr wrap="square" rtlCol="0">
            <a:spAutoFit/>
          </a:bodyPr>
          <a:lstStyle/>
          <a:p>
            <a:pPr marL="228600" marR="0">
              <a:spcBef>
                <a:spcPts val="0"/>
              </a:spcBef>
              <a:spcAft>
                <a:spcPts val="0"/>
              </a:spcAft>
            </a:pPr>
            <a:r>
              <a:rPr lang="en-US" sz="2400" b="1" dirty="0">
                <a:effectLst/>
                <a:latin typeface="Calibri" panose="020F0502020204030204" pitchFamily="34" charset="0"/>
                <a:ea typeface="Calibri" panose="020F0502020204030204" pitchFamily="34" charset="0"/>
                <a:cs typeface="Times New Roman" panose="02020603050405020304" pitchFamily="18" charset="0"/>
              </a:rPr>
              <a:t>The George Eliot Archive is a digital humanities project and website used by scholars, researchers, and students when looking into the life of author George Eliot. </a:t>
            </a:r>
          </a:p>
          <a:p>
            <a:pPr marL="228600" marR="0">
              <a:spcBef>
                <a:spcPts val="0"/>
              </a:spcBef>
              <a:spcAft>
                <a:spcPts val="0"/>
              </a:spcAft>
            </a:pPr>
            <a:endParaRPr lang="en-US" sz="2400" b="1" dirty="0">
              <a:latin typeface="Calibri" panose="020F0502020204030204" pitchFamily="34" charset="0"/>
              <a:ea typeface="Calibri" panose="020F0502020204030204" pitchFamily="34" charset="0"/>
              <a:cs typeface="Times New Roman" panose="02020603050405020304" pitchFamily="18" charset="0"/>
            </a:endParaRPr>
          </a:p>
          <a:p>
            <a:pPr marL="228600" marR="0">
              <a:spcBef>
                <a:spcPts val="0"/>
              </a:spcBef>
              <a:spcAft>
                <a:spcPts val="0"/>
              </a:spcAft>
            </a:pPr>
            <a:r>
              <a:rPr lang="en-US" b="1" i="1" dirty="0">
                <a:effectLst/>
                <a:latin typeface="Calibri" panose="020F0502020204030204" pitchFamily="34" charset="0"/>
                <a:ea typeface="Calibri" panose="020F0502020204030204" pitchFamily="34" charset="0"/>
                <a:cs typeface="Times New Roman" panose="02020603050405020304" pitchFamily="18" charset="0"/>
              </a:rPr>
              <a:t>George Eliot is the pen name of Mary Ann Evans that she maintained throughout her life. The website hosts all of George Eliot's public literary works, articles about her, and intimate verifiable details regarding her life. </a:t>
            </a:r>
          </a:p>
          <a:p>
            <a:pPr marL="228600" marR="0">
              <a:spcBef>
                <a:spcPts val="0"/>
              </a:spcBef>
              <a:spcAft>
                <a:spcPts val="0"/>
              </a:spcAft>
            </a:pPr>
            <a:endParaRPr lang="en-US" sz="2400" b="1" dirty="0">
              <a:latin typeface="Calibri" panose="020F0502020204030204" pitchFamily="34" charset="0"/>
              <a:ea typeface="Calibri" panose="020F0502020204030204" pitchFamily="34" charset="0"/>
              <a:cs typeface="Times New Roman" panose="02020603050405020304" pitchFamily="18" charset="0"/>
            </a:endParaRPr>
          </a:p>
          <a:p>
            <a:pPr marL="228600" marR="0">
              <a:spcBef>
                <a:spcPts val="0"/>
              </a:spcBef>
              <a:spcAft>
                <a:spcPts val="0"/>
              </a:spcAft>
            </a:pPr>
            <a:r>
              <a:rPr lang="en-US" sz="2400" b="1" dirty="0">
                <a:effectLst/>
                <a:latin typeface="Calibri" panose="020F0502020204030204" pitchFamily="34" charset="0"/>
                <a:ea typeface="Calibri" panose="020F0502020204030204" pitchFamily="34" charset="0"/>
                <a:cs typeface="Times New Roman" panose="02020603050405020304" pitchFamily="18" charset="0"/>
              </a:rPr>
              <a:t>The website's intent is to be the most complete, accurate, and trusted source for researchers interested in George Eliot. The exhibit is designed to not only host verified information about George Eliot, but to display it in an interactive (dynamic) and visually appealing way for easy referencing and research.</a:t>
            </a:r>
          </a:p>
        </p:txBody>
      </p:sp>
      <p:sp>
        <p:nvSpPr>
          <p:cNvPr id="3" name="Slide Number Placeholder 2">
            <a:extLst>
              <a:ext uri="{FF2B5EF4-FFF2-40B4-BE49-F238E27FC236}">
                <a16:creationId xmlns:a16="http://schemas.microsoft.com/office/drawing/2014/main" id="{C91B498B-6234-66DD-69F3-8B544D5A89A3}"/>
              </a:ext>
            </a:extLst>
          </p:cNvPr>
          <p:cNvSpPr>
            <a:spLocks noGrp="1"/>
          </p:cNvSpPr>
          <p:nvPr>
            <p:ph type="sldNum" sz="quarter" idx="12"/>
          </p:nvPr>
        </p:nvSpPr>
        <p:spPr/>
        <p:txBody>
          <a:bodyPr/>
          <a:lstStyle/>
          <a:p>
            <a:fld id="{19590046-DA73-4BBF-84B5-C08E6F75191A}" type="slidenum">
              <a:rPr lang="en-US" smtClean="0"/>
              <a:t>2</a:t>
            </a:fld>
            <a:endParaRPr lang="en-US"/>
          </a:p>
        </p:txBody>
      </p:sp>
    </p:spTree>
    <p:extLst>
      <p:ext uri="{BB962C8B-B14F-4D97-AF65-F5344CB8AC3E}">
        <p14:creationId xmlns:p14="http://schemas.microsoft.com/office/powerpoint/2010/main" val="8965026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1" y="10"/>
            <a:ext cx="12192000" cy="6857989"/>
          </a:xfrm>
          <a:prstGeom prst="rect">
            <a:avLst/>
          </a:prstGeom>
        </p:spPr>
      </p:pic>
      <p:sp>
        <p:nvSpPr>
          <p:cNvPr id="2" name="TextBox 1">
            <a:extLst>
              <a:ext uri="{FF2B5EF4-FFF2-40B4-BE49-F238E27FC236}">
                <a16:creationId xmlns:a16="http://schemas.microsoft.com/office/drawing/2014/main" id="{AA49556E-529F-8EB4-4E4C-F3D0424FFD59}"/>
              </a:ext>
            </a:extLst>
          </p:cNvPr>
          <p:cNvSpPr txBox="1"/>
          <p:nvPr/>
        </p:nvSpPr>
        <p:spPr>
          <a:xfrm>
            <a:off x="2813957" y="363128"/>
            <a:ext cx="6564086" cy="707886"/>
          </a:xfrm>
          <a:prstGeom prst="rect">
            <a:avLst/>
          </a:prstGeom>
          <a:noFill/>
        </p:spPr>
        <p:txBody>
          <a:bodyPr wrap="square" rtlCol="0">
            <a:spAutoFit/>
          </a:bodyPr>
          <a:lstStyle/>
          <a:p>
            <a:pPr algn="ctr"/>
            <a:r>
              <a:rPr lang="en-US" sz="4000" b="1" dirty="0"/>
              <a:t>Project Description (03/22/23)</a:t>
            </a:r>
          </a:p>
        </p:txBody>
      </p:sp>
      <p:sp>
        <p:nvSpPr>
          <p:cNvPr id="6" name="TextBox 5">
            <a:extLst>
              <a:ext uri="{FF2B5EF4-FFF2-40B4-BE49-F238E27FC236}">
                <a16:creationId xmlns:a16="http://schemas.microsoft.com/office/drawing/2014/main" id="{79E68167-2312-3989-D450-484C3A6B28F7}"/>
              </a:ext>
            </a:extLst>
          </p:cNvPr>
          <p:cNvSpPr txBox="1"/>
          <p:nvPr/>
        </p:nvSpPr>
        <p:spPr>
          <a:xfrm>
            <a:off x="2020389" y="1311807"/>
            <a:ext cx="8046720" cy="4708981"/>
          </a:xfrm>
          <a:prstGeom prst="rect">
            <a:avLst/>
          </a:prstGeom>
          <a:noFill/>
        </p:spPr>
        <p:txBody>
          <a:bodyPr wrap="square">
            <a:spAutoFit/>
          </a:bodyPr>
          <a:lstStyle/>
          <a:p>
            <a:pPr marL="228600" marR="0">
              <a:spcBef>
                <a:spcPts val="0"/>
              </a:spcBef>
              <a:spcAft>
                <a:spcPts val="0"/>
              </a:spcAft>
            </a:pPr>
            <a:r>
              <a:rPr lang="en-US" sz="2000" b="1" dirty="0">
                <a:effectLst/>
                <a:latin typeface="Calibri" panose="020F0502020204030204" pitchFamily="34" charset="0"/>
                <a:ea typeface="Calibri" panose="020F0502020204030204" pitchFamily="34" charset="0"/>
                <a:cs typeface="Times New Roman" panose="02020603050405020304" pitchFamily="18" charset="0"/>
              </a:rPr>
              <a:t>I will be working under the direction of Dr. Bev and given project focus and tasking that is subject to change throughout the semester. Our currently agreed upon goals for this semester are listed below: </a:t>
            </a:r>
          </a:p>
          <a:p>
            <a:pPr marL="228600" marR="0">
              <a:spcBef>
                <a:spcPts val="0"/>
              </a:spcBef>
              <a:spcAft>
                <a:spcPts val="0"/>
              </a:spcAft>
            </a:pPr>
            <a:endParaRPr lang="en-US" sz="2000" b="1" dirty="0">
              <a:latin typeface="Calibri" panose="020F0502020204030204" pitchFamily="34" charset="0"/>
              <a:ea typeface="Calibri" panose="020F0502020204030204" pitchFamily="34" charset="0"/>
              <a:cs typeface="Times New Roman" panose="02020603050405020304" pitchFamily="18" charset="0"/>
            </a:endParaRPr>
          </a:p>
          <a:p>
            <a:pPr marL="228600" marR="0">
              <a:spcBef>
                <a:spcPts val="0"/>
              </a:spcBef>
              <a:spcAft>
                <a:spcPts val="0"/>
              </a:spcAft>
            </a:pPr>
            <a:r>
              <a:rPr lang="en-US" sz="2000" b="1" dirty="0">
                <a:latin typeface="Calibri" panose="020F0502020204030204" pitchFamily="34" charset="0"/>
                <a:ea typeface="Calibri" panose="020F0502020204030204" pitchFamily="34" charset="0"/>
                <a:cs typeface="Times New Roman" panose="02020603050405020304" pitchFamily="18" charset="0"/>
              </a:rPr>
              <a:t>(Cycle 1) – Develop a proof of concept that will allow users to view and search the George Eliot journals on the site </a:t>
            </a:r>
            <a:r>
              <a:rPr lang="en-US" sz="2000" i="1" dirty="0">
                <a:latin typeface="Calibri" panose="020F0502020204030204" pitchFamily="34" charset="0"/>
                <a:ea typeface="Calibri" panose="020F0502020204030204" pitchFamily="34" charset="0"/>
                <a:cs typeface="Times New Roman" panose="02020603050405020304" pitchFamily="18" charset="0"/>
              </a:rPr>
              <a:t>(private view)</a:t>
            </a:r>
            <a:r>
              <a:rPr lang="en-US" sz="2000" b="1" dirty="0">
                <a:latin typeface="Calibri" panose="020F0502020204030204" pitchFamily="34" charset="0"/>
                <a:ea typeface="Calibri" panose="020F0502020204030204" pitchFamily="34" charset="0"/>
                <a:cs typeface="Times New Roman" panose="02020603050405020304" pitchFamily="18" charset="0"/>
              </a:rPr>
              <a:t>. </a:t>
            </a:r>
            <a:r>
              <a:rPr lang="en-US" sz="2000" b="1" dirty="0">
                <a:solidFill>
                  <a:srgbClr val="0D570B"/>
                </a:solidFill>
                <a:latin typeface="Calibri" panose="020F0502020204030204" pitchFamily="34" charset="0"/>
                <a:ea typeface="Calibri" panose="020F0502020204030204" pitchFamily="34" charset="0"/>
                <a:cs typeface="Times New Roman" panose="02020603050405020304" pitchFamily="18" charset="0"/>
              </a:rPr>
              <a:t>– COMPLETED</a:t>
            </a:r>
            <a:br>
              <a:rPr lang="en-US" sz="2000" b="1" dirty="0">
                <a:latin typeface="Calibri" panose="020F0502020204030204" pitchFamily="34" charset="0"/>
                <a:ea typeface="Calibri" panose="020F0502020204030204" pitchFamily="34" charset="0"/>
                <a:cs typeface="Times New Roman" panose="02020603050405020304" pitchFamily="18" charset="0"/>
              </a:rPr>
            </a:br>
            <a:br>
              <a:rPr lang="en-US" sz="2000" b="1" dirty="0">
                <a:latin typeface="Calibri" panose="020F0502020204030204" pitchFamily="34" charset="0"/>
                <a:ea typeface="Calibri" panose="020F0502020204030204" pitchFamily="34" charset="0"/>
                <a:cs typeface="Times New Roman" panose="02020603050405020304" pitchFamily="18" charset="0"/>
              </a:rPr>
            </a:br>
            <a:endParaRPr lang="en-US" sz="2000" b="1"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spcBef>
                <a:spcPts val="0"/>
              </a:spcBef>
              <a:spcAft>
                <a:spcPts val="0"/>
              </a:spcAft>
            </a:pPr>
            <a:r>
              <a:rPr lang="en-US" sz="2000" b="1" dirty="0">
                <a:latin typeface="Calibri" panose="020F0502020204030204" pitchFamily="34" charset="0"/>
                <a:ea typeface="Calibri" panose="020F0502020204030204" pitchFamily="34" charset="0"/>
                <a:cs typeface="Times New Roman" panose="02020603050405020304" pitchFamily="18" charset="0"/>
              </a:rPr>
              <a:t>(Cycle 2) – Refine the proof of concept into a fully functioning version that is able to display professionally formatted and </a:t>
            </a:r>
            <a:r>
              <a:rPr lang="en-US" sz="2000" b="1" dirty="0">
                <a:solidFill>
                  <a:srgbClr val="FF0000"/>
                </a:solidFill>
                <a:latin typeface="Calibri" panose="020F0502020204030204" pitchFamily="34" charset="0"/>
                <a:ea typeface="Calibri" panose="020F0502020204030204" pitchFamily="34" charset="0"/>
                <a:cs typeface="Times New Roman" panose="02020603050405020304" pitchFamily="18" charset="0"/>
              </a:rPr>
              <a:t>real time </a:t>
            </a:r>
            <a:r>
              <a:rPr lang="en-US" sz="2000" b="1" dirty="0">
                <a:latin typeface="Calibri" panose="020F0502020204030204" pitchFamily="34" charset="0"/>
                <a:ea typeface="Calibri" panose="020F0502020204030204" pitchFamily="34" charset="0"/>
                <a:cs typeface="Times New Roman" panose="02020603050405020304" pitchFamily="18" charset="0"/>
              </a:rPr>
              <a:t>updates to the journals. </a:t>
            </a:r>
            <a:r>
              <a:rPr lang="en-US" sz="2000" i="1" dirty="0">
                <a:latin typeface="Calibri" panose="020F0502020204030204" pitchFamily="34" charset="0"/>
                <a:ea typeface="Calibri" panose="020F0502020204030204" pitchFamily="34" charset="0"/>
                <a:cs typeface="Times New Roman" panose="02020603050405020304" pitchFamily="18" charset="0"/>
              </a:rPr>
              <a:t>(publish to live site) </a:t>
            </a:r>
            <a:r>
              <a:rPr lang="en-US" sz="2000" b="1" dirty="0">
                <a:solidFill>
                  <a:srgbClr val="0D570B"/>
                </a:solidFill>
                <a:latin typeface="Calibri" panose="020F0502020204030204" pitchFamily="34" charset="0"/>
                <a:ea typeface="Calibri" panose="020F0502020204030204" pitchFamily="34" charset="0"/>
                <a:cs typeface="Times New Roman" panose="02020603050405020304" pitchFamily="18" charset="0"/>
              </a:rPr>
              <a:t>– PARTIALLY COMPLETED</a:t>
            </a:r>
            <a:br>
              <a:rPr lang="en-US" sz="2000" b="1" dirty="0">
                <a:latin typeface="Calibri" panose="020F0502020204030204" pitchFamily="34" charset="0"/>
                <a:ea typeface="Calibri" panose="020F0502020204030204" pitchFamily="34" charset="0"/>
                <a:cs typeface="Times New Roman" panose="02020603050405020304" pitchFamily="18" charset="0"/>
              </a:rPr>
            </a:br>
            <a:endParaRPr lang="en-US" sz="2000" b="1" dirty="0">
              <a:latin typeface="Calibri" panose="020F0502020204030204" pitchFamily="34" charset="0"/>
              <a:ea typeface="Calibri" panose="020F0502020204030204" pitchFamily="34" charset="0"/>
              <a:cs typeface="Times New Roman" panose="02020603050405020304" pitchFamily="18" charset="0"/>
            </a:endParaRPr>
          </a:p>
          <a:p>
            <a:pPr marL="228600"/>
            <a:r>
              <a:rPr lang="en-US" sz="2000" b="1" dirty="0">
                <a:latin typeface="Calibri" panose="020F0502020204030204" pitchFamily="34" charset="0"/>
                <a:ea typeface="Calibri" panose="020F0502020204030204" pitchFamily="34" charset="0"/>
                <a:cs typeface="Times New Roman" panose="02020603050405020304" pitchFamily="18" charset="0"/>
              </a:rPr>
              <a:t>(Cycle 3) – Engineer a way to pull data from a static source .csv file to a dynamic source web-host database in order to facilitate real-time updates and up-to-date information. – </a:t>
            </a:r>
            <a:r>
              <a:rPr lang="en-US" sz="2000" b="1" dirty="0">
                <a:solidFill>
                  <a:srgbClr val="C56E29"/>
                </a:solidFill>
                <a:latin typeface="Calibri" panose="020F0502020204030204" pitchFamily="34" charset="0"/>
                <a:ea typeface="Calibri" panose="020F0502020204030204" pitchFamily="34" charset="0"/>
                <a:cs typeface="Times New Roman" panose="02020603050405020304" pitchFamily="18" charset="0"/>
              </a:rPr>
              <a:t>IN PROGRESS</a:t>
            </a:r>
            <a:endParaRPr lang="en-US" sz="1800" b="1" dirty="0">
              <a:solidFill>
                <a:srgbClr val="C56E29"/>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E55E6777-07D7-FE42-6B34-C7481963CE50}"/>
              </a:ext>
            </a:extLst>
          </p:cNvPr>
          <p:cNvSpPr>
            <a:spLocks noGrp="1"/>
          </p:cNvSpPr>
          <p:nvPr>
            <p:ph type="sldNum" sz="quarter" idx="12"/>
          </p:nvPr>
        </p:nvSpPr>
        <p:spPr/>
        <p:txBody>
          <a:bodyPr/>
          <a:lstStyle/>
          <a:p>
            <a:fld id="{19590046-DA73-4BBF-84B5-C08E6F75191A}" type="slidenum">
              <a:rPr lang="en-US" smtClean="0"/>
              <a:t>3</a:t>
            </a:fld>
            <a:endParaRPr lang="en-US"/>
          </a:p>
        </p:txBody>
      </p:sp>
    </p:spTree>
    <p:extLst>
      <p:ext uri="{BB962C8B-B14F-4D97-AF65-F5344CB8AC3E}">
        <p14:creationId xmlns:p14="http://schemas.microsoft.com/office/powerpoint/2010/main" val="42615895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0" y="0"/>
            <a:ext cx="12192020" cy="6858000"/>
          </a:xfrm>
          <a:prstGeom prst="rect">
            <a:avLst/>
          </a:prstGeom>
        </p:spPr>
      </p:pic>
      <p:sp>
        <p:nvSpPr>
          <p:cNvPr id="5" name="TextBox 4">
            <a:extLst>
              <a:ext uri="{FF2B5EF4-FFF2-40B4-BE49-F238E27FC236}">
                <a16:creationId xmlns:a16="http://schemas.microsoft.com/office/drawing/2014/main" id="{DA751200-7626-5B07-140A-17F75A0F90DE}"/>
              </a:ext>
            </a:extLst>
          </p:cNvPr>
          <p:cNvSpPr txBox="1"/>
          <p:nvPr/>
        </p:nvSpPr>
        <p:spPr>
          <a:xfrm>
            <a:off x="2923902" y="406671"/>
            <a:ext cx="6564086" cy="707886"/>
          </a:xfrm>
          <a:prstGeom prst="rect">
            <a:avLst/>
          </a:prstGeom>
          <a:noFill/>
        </p:spPr>
        <p:txBody>
          <a:bodyPr wrap="square" rtlCol="0">
            <a:spAutoFit/>
          </a:bodyPr>
          <a:lstStyle/>
          <a:p>
            <a:pPr algn="ctr"/>
            <a:r>
              <a:rPr lang="en-US" sz="4000" b="1" dirty="0"/>
              <a:t>User Stories</a:t>
            </a:r>
          </a:p>
        </p:txBody>
      </p:sp>
      <p:sp>
        <p:nvSpPr>
          <p:cNvPr id="2" name="Slide Number Placeholder 1">
            <a:extLst>
              <a:ext uri="{FF2B5EF4-FFF2-40B4-BE49-F238E27FC236}">
                <a16:creationId xmlns:a16="http://schemas.microsoft.com/office/drawing/2014/main" id="{899E4FF8-E02C-1C24-1B62-8BC5218C5911}"/>
              </a:ext>
            </a:extLst>
          </p:cNvPr>
          <p:cNvSpPr>
            <a:spLocks noGrp="1"/>
          </p:cNvSpPr>
          <p:nvPr>
            <p:ph type="sldNum" sz="quarter" idx="12"/>
          </p:nvPr>
        </p:nvSpPr>
        <p:spPr/>
        <p:txBody>
          <a:bodyPr/>
          <a:lstStyle/>
          <a:p>
            <a:fld id="{19590046-DA73-4BBF-84B5-C08E6F75191A}" type="slidenum">
              <a:rPr lang="en-US" smtClean="0"/>
              <a:t>4</a:t>
            </a:fld>
            <a:endParaRPr lang="en-US"/>
          </a:p>
        </p:txBody>
      </p:sp>
      <p:pic>
        <p:nvPicPr>
          <p:cNvPr id="13" name="Picture 12" descr="Graphical user interface, text, application, email&#10;&#10;Description automatically generated">
            <a:extLst>
              <a:ext uri="{FF2B5EF4-FFF2-40B4-BE49-F238E27FC236}">
                <a16:creationId xmlns:a16="http://schemas.microsoft.com/office/drawing/2014/main" id="{665A38F5-9A9D-2A8E-3E12-729B0AB359E0}"/>
              </a:ext>
            </a:extLst>
          </p:cNvPr>
          <p:cNvPicPr>
            <a:picLocks noChangeAspect="1"/>
          </p:cNvPicPr>
          <p:nvPr/>
        </p:nvPicPr>
        <p:blipFill>
          <a:blip r:embed="rId3"/>
          <a:stretch>
            <a:fillRect/>
          </a:stretch>
        </p:blipFill>
        <p:spPr>
          <a:xfrm>
            <a:off x="5869517" y="2320752"/>
            <a:ext cx="6161040" cy="3924280"/>
          </a:xfrm>
          <a:prstGeom prst="rect">
            <a:avLst/>
          </a:prstGeom>
        </p:spPr>
      </p:pic>
      <p:pic>
        <p:nvPicPr>
          <p:cNvPr id="15" name="Picture 14" descr="Table&#10;&#10;Description automatically generated">
            <a:extLst>
              <a:ext uri="{FF2B5EF4-FFF2-40B4-BE49-F238E27FC236}">
                <a16:creationId xmlns:a16="http://schemas.microsoft.com/office/drawing/2014/main" id="{DB756962-17A7-B967-6586-B1CF76679D09}"/>
              </a:ext>
            </a:extLst>
          </p:cNvPr>
          <p:cNvPicPr>
            <a:picLocks noChangeAspect="1"/>
          </p:cNvPicPr>
          <p:nvPr/>
        </p:nvPicPr>
        <p:blipFill>
          <a:blip r:embed="rId4"/>
          <a:stretch>
            <a:fillRect/>
          </a:stretch>
        </p:blipFill>
        <p:spPr>
          <a:xfrm>
            <a:off x="161443" y="1212445"/>
            <a:ext cx="5415159" cy="5238884"/>
          </a:xfrm>
          <a:prstGeom prst="rect">
            <a:avLst/>
          </a:prstGeom>
        </p:spPr>
      </p:pic>
    </p:spTree>
    <p:extLst>
      <p:ext uri="{BB962C8B-B14F-4D97-AF65-F5344CB8AC3E}">
        <p14:creationId xmlns:p14="http://schemas.microsoft.com/office/powerpoint/2010/main" val="23592277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23">
            <a:extLst>
              <a:ext uri="{FF2B5EF4-FFF2-40B4-BE49-F238E27FC236}">
                <a16:creationId xmlns:a16="http://schemas.microsoft.com/office/drawing/2014/main" id="{9EB54D17-3792-403D-9127-495845021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1" name="Rectangle 25">
            <a:extLst>
              <a:ext uri="{FF2B5EF4-FFF2-40B4-BE49-F238E27FC236}">
                <a16:creationId xmlns:a16="http://schemas.microsoft.com/office/drawing/2014/main" id="{05FB7726-C6A8-44D0-B179-A65DE454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1" y="10"/>
            <a:ext cx="12192000" cy="6857989"/>
          </a:xfrm>
          <a:prstGeom prst="rect">
            <a:avLst/>
          </a:prstGeom>
        </p:spPr>
      </p:pic>
      <p:sp>
        <p:nvSpPr>
          <p:cNvPr id="5" name="TextBox 4">
            <a:extLst>
              <a:ext uri="{FF2B5EF4-FFF2-40B4-BE49-F238E27FC236}">
                <a16:creationId xmlns:a16="http://schemas.microsoft.com/office/drawing/2014/main" id="{DA751200-7626-5B07-140A-17F75A0F90DE}"/>
              </a:ext>
            </a:extLst>
          </p:cNvPr>
          <p:cNvSpPr txBox="1"/>
          <p:nvPr/>
        </p:nvSpPr>
        <p:spPr>
          <a:xfrm>
            <a:off x="2923902" y="406671"/>
            <a:ext cx="6564086" cy="707886"/>
          </a:xfrm>
          <a:prstGeom prst="rect">
            <a:avLst/>
          </a:prstGeom>
          <a:noFill/>
        </p:spPr>
        <p:txBody>
          <a:bodyPr wrap="square" rtlCol="0">
            <a:spAutoFit/>
          </a:bodyPr>
          <a:lstStyle/>
          <a:p>
            <a:pPr algn="ctr"/>
            <a:r>
              <a:rPr lang="en-US" sz="4000" b="1" dirty="0"/>
              <a:t>Cycle 2 Intent:</a:t>
            </a:r>
          </a:p>
        </p:txBody>
      </p:sp>
      <p:sp>
        <p:nvSpPr>
          <p:cNvPr id="2" name="TextBox 1">
            <a:extLst>
              <a:ext uri="{FF2B5EF4-FFF2-40B4-BE49-F238E27FC236}">
                <a16:creationId xmlns:a16="http://schemas.microsoft.com/office/drawing/2014/main" id="{CFDB7955-FDF5-5CA3-CFE4-DA03C80122B1}"/>
              </a:ext>
            </a:extLst>
          </p:cNvPr>
          <p:cNvSpPr txBox="1"/>
          <p:nvPr/>
        </p:nvSpPr>
        <p:spPr>
          <a:xfrm>
            <a:off x="722810" y="1733520"/>
            <a:ext cx="10966270" cy="3108543"/>
          </a:xfrm>
          <a:prstGeom prst="rect">
            <a:avLst/>
          </a:prstGeom>
          <a:noFill/>
        </p:spPr>
        <p:txBody>
          <a:bodyPr wrap="square" rtlCol="0">
            <a:spAutoFit/>
          </a:bodyPr>
          <a:lstStyle/>
          <a:p>
            <a:pPr marL="228600" marR="0">
              <a:spcBef>
                <a:spcPts val="0"/>
              </a:spcBef>
              <a:spcAft>
                <a:spcPts val="0"/>
              </a:spcAft>
            </a:pPr>
            <a:r>
              <a:rPr lang="en-US" sz="2800" b="1" dirty="0">
                <a:effectLst/>
                <a:latin typeface="Calibri" panose="020F0502020204030204" pitchFamily="34" charset="0"/>
                <a:ea typeface="Calibri" panose="020F0502020204030204" pitchFamily="34" charset="0"/>
                <a:cs typeface="Times New Roman" panose="02020603050405020304" pitchFamily="18" charset="0"/>
              </a:rPr>
              <a:t>Integrate solution to the web-page and publish it so users can begin to review and search through all of the George Eliot Journals. </a:t>
            </a:r>
            <a:br>
              <a:rPr lang="en-US" sz="2800" b="1" dirty="0">
                <a:effectLst/>
                <a:latin typeface="Calibri" panose="020F0502020204030204" pitchFamily="34" charset="0"/>
                <a:ea typeface="Calibri" panose="020F0502020204030204" pitchFamily="34" charset="0"/>
                <a:cs typeface="Times New Roman" panose="02020603050405020304" pitchFamily="18" charset="0"/>
              </a:rPr>
            </a:br>
            <a:br>
              <a:rPr lang="en-US" sz="2800" b="1" dirty="0">
                <a:effectLst/>
                <a:latin typeface="Calibri" panose="020F0502020204030204" pitchFamily="34" charset="0"/>
                <a:ea typeface="Calibri" panose="020F0502020204030204" pitchFamily="34" charset="0"/>
                <a:cs typeface="Times New Roman" panose="02020603050405020304" pitchFamily="18" charset="0"/>
              </a:rPr>
            </a:br>
            <a:r>
              <a:rPr lang="en-US" sz="2800" b="1" dirty="0">
                <a:effectLst/>
                <a:latin typeface="Calibri" panose="020F0502020204030204" pitchFamily="34" charset="0"/>
                <a:ea typeface="Calibri" panose="020F0502020204030204" pitchFamily="34" charset="0"/>
                <a:cs typeface="Times New Roman" panose="02020603050405020304" pitchFamily="18" charset="0"/>
              </a:rPr>
              <a:t>Create a Navigational Toolbar that allows users to easily access the web-page and featured functionality. </a:t>
            </a:r>
            <a:br>
              <a:rPr lang="en-US" sz="2800" b="1" dirty="0">
                <a:effectLst/>
                <a:latin typeface="Calibri" panose="020F0502020204030204" pitchFamily="34" charset="0"/>
                <a:ea typeface="Calibri" panose="020F0502020204030204" pitchFamily="34" charset="0"/>
                <a:cs typeface="Times New Roman" panose="02020603050405020304" pitchFamily="18" charset="0"/>
              </a:rPr>
            </a:br>
            <a:br>
              <a:rPr lang="en-US" sz="2800" b="1" dirty="0">
                <a:effectLst/>
                <a:latin typeface="Calibri" panose="020F0502020204030204" pitchFamily="34" charset="0"/>
                <a:ea typeface="Calibri" panose="020F0502020204030204" pitchFamily="34" charset="0"/>
                <a:cs typeface="Times New Roman" panose="02020603050405020304" pitchFamily="18" charset="0"/>
              </a:rPr>
            </a:br>
            <a:r>
              <a:rPr lang="en-US" sz="2800" b="1" dirty="0">
                <a:effectLst/>
                <a:latin typeface="Calibri" panose="020F0502020204030204" pitchFamily="34" charset="0"/>
                <a:ea typeface="Calibri" panose="020F0502020204030204" pitchFamily="34" charset="0"/>
                <a:cs typeface="Times New Roman" panose="02020603050405020304" pitchFamily="18" charset="0"/>
              </a:rPr>
              <a:t>Solve all formatting issues so new-lines do not overflow into new rows. </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D8E3B175-A01E-3738-A64B-A8254CAE63C8}"/>
              </a:ext>
            </a:extLst>
          </p:cNvPr>
          <p:cNvSpPr>
            <a:spLocks noGrp="1"/>
          </p:cNvSpPr>
          <p:nvPr>
            <p:ph type="sldNum" sz="quarter" idx="12"/>
          </p:nvPr>
        </p:nvSpPr>
        <p:spPr/>
        <p:txBody>
          <a:bodyPr/>
          <a:lstStyle/>
          <a:p>
            <a:fld id="{19590046-DA73-4BBF-84B5-C08E6F75191A}" type="slidenum">
              <a:rPr lang="en-US" smtClean="0"/>
              <a:t>5</a:t>
            </a:fld>
            <a:endParaRPr lang="en-US"/>
          </a:p>
        </p:txBody>
      </p:sp>
    </p:spTree>
    <p:extLst>
      <p:ext uri="{BB962C8B-B14F-4D97-AF65-F5344CB8AC3E}">
        <p14:creationId xmlns:p14="http://schemas.microsoft.com/office/powerpoint/2010/main" val="1624324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23">
            <a:extLst>
              <a:ext uri="{FF2B5EF4-FFF2-40B4-BE49-F238E27FC236}">
                <a16:creationId xmlns:a16="http://schemas.microsoft.com/office/drawing/2014/main" id="{9EB54D17-3792-403D-9127-495845021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1" name="Rectangle 25">
            <a:extLst>
              <a:ext uri="{FF2B5EF4-FFF2-40B4-BE49-F238E27FC236}">
                <a16:creationId xmlns:a16="http://schemas.microsoft.com/office/drawing/2014/main" id="{05FB7726-C6A8-44D0-B179-A65DE454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1" y="10"/>
            <a:ext cx="12192000" cy="6857989"/>
          </a:xfrm>
          <a:prstGeom prst="rect">
            <a:avLst/>
          </a:prstGeom>
        </p:spPr>
      </p:pic>
      <p:sp>
        <p:nvSpPr>
          <p:cNvPr id="5" name="TextBox 4">
            <a:extLst>
              <a:ext uri="{FF2B5EF4-FFF2-40B4-BE49-F238E27FC236}">
                <a16:creationId xmlns:a16="http://schemas.microsoft.com/office/drawing/2014/main" id="{DA751200-7626-5B07-140A-17F75A0F90DE}"/>
              </a:ext>
            </a:extLst>
          </p:cNvPr>
          <p:cNvSpPr txBox="1"/>
          <p:nvPr/>
        </p:nvSpPr>
        <p:spPr>
          <a:xfrm>
            <a:off x="2619102" y="339082"/>
            <a:ext cx="6564086" cy="707886"/>
          </a:xfrm>
          <a:prstGeom prst="rect">
            <a:avLst/>
          </a:prstGeom>
          <a:noFill/>
        </p:spPr>
        <p:txBody>
          <a:bodyPr wrap="square" rtlCol="0">
            <a:spAutoFit/>
          </a:bodyPr>
          <a:lstStyle/>
          <a:p>
            <a:pPr algn="ctr"/>
            <a:r>
              <a:rPr lang="en-US" sz="4000" b="1" dirty="0"/>
              <a:t>Cycle 2 Review</a:t>
            </a:r>
          </a:p>
        </p:txBody>
      </p:sp>
      <p:sp>
        <p:nvSpPr>
          <p:cNvPr id="3" name="TextBox 2">
            <a:extLst>
              <a:ext uri="{FF2B5EF4-FFF2-40B4-BE49-F238E27FC236}">
                <a16:creationId xmlns:a16="http://schemas.microsoft.com/office/drawing/2014/main" id="{A4D6339C-1A3D-1F1A-BAA7-5C1ECC9B5302}"/>
              </a:ext>
            </a:extLst>
          </p:cNvPr>
          <p:cNvSpPr txBox="1"/>
          <p:nvPr/>
        </p:nvSpPr>
        <p:spPr>
          <a:xfrm>
            <a:off x="97905" y="2213546"/>
            <a:ext cx="6054169" cy="3477875"/>
          </a:xfrm>
          <a:prstGeom prst="rect">
            <a:avLst/>
          </a:prstGeom>
          <a:noFill/>
        </p:spPr>
        <p:txBody>
          <a:bodyPr wrap="square">
            <a:spAutoFit/>
          </a:bodyPr>
          <a:lstStyle/>
          <a:p>
            <a:pPr marL="571500" marR="0" indent="-342900">
              <a:spcBef>
                <a:spcPts val="0"/>
              </a:spcBef>
              <a:spcAft>
                <a:spcPts val="0"/>
              </a:spcAft>
              <a:buFont typeface="Arial" panose="020B0604020202020204" pitchFamily="34" charset="0"/>
              <a:buChar char="•"/>
            </a:pPr>
            <a:r>
              <a:rPr lang="en-US" sz="2000" b="1" dirty="0">
                <a:latin typeface="Calibri" panose="020F0502020204030204" pitchFamily="34" charset="0"/>
                <a:ea typeface="Calibri" panose="020F0502020204030204" pitchFamily="34" charset="0"/>
                <a:cs typeface="Times New Roman" panose="02020603050405020304" pitchFamily="18" charset="0"/>
              </a:rPr>
              <a:t>The journals tab was integrated onto the site to allow users to navigate to the search solution from the toolbar. </a:t>
            </a:r>
            <a:br>
              <a:rPr lang="en-US" sz="2000" b="1" dirty="0">
                <a:latin typeface="Calibri" panose="020F0502020204030204" pitchFamily="34" charset="0"/>
                <a:ea typeface="Calibri" panose="020F0502020204030204" pitchFamily="34" charset="0"/>
                <a:cs typeface="Times New Roman" panose="02020603050405020304" pitchFamily="18" charset="0"/>
              </a:rPr>
            </a:br>
            <a:endParaRPr lang="en-US" sz="2000" b="1" dirty="0">
              <a:latin typeface="Calibri" panose="020F0502020204030204" pitchFamily="34" charset="0"/>
              <a:ea typeface="Calibri" panose="020F0502020204030204" pitchFamily="34" charset="0"/>
              <a:cs typeface="Times New Roman" panose="02020603050405020304" pitchFamily="18" charset="0"/>
            </a:endParaRPr>
          </a:p>
          <a:p>
            <a:pPr marL="571500" marR="0" indent="-342900">
              <a:spcBef>
                <a:spcPts val="0"/>
              </a:spcBef>
              <a:spcAft>
                <a:spcPts val="0"/>
              </a:spcAft>
              <a:buFont typeface="Arial" panose="020B0604020202020204" pitchFamily="34" charset="0"/>
              <a:buChar char="•"/>
            </a:pPr>
            <a:r>
              <a:rPr lang="en-US" sz="2000" b="1" dirty="0">
                <a:latin typeface="Calibri" panose="020F0502020204030204" pitchFamily="34" charset="0"/>
                <a:ea typeface="Calibri" panose="020F0502020204030204" pitchFamily="34" charset="0"/>
                <a:cs typeface="Times New Roman" panose="02020603050405020304" pitchFamily="18" charset="0"/>
              </a:rPr>
              <a:t>All formatting issues were solved so that data does not overflow into new rows when the reader hits a ‘/n’ character. </a:t>
            </a:r>
            <a:br>
              <a:rPr lang="en-US" sz="2000" b="1" dirty="0">
                <a:latin typeface="Calibri" panose="020F0502020204030204" pitchFamily="34" charset="0"/>
                <a:ea typeface="Calibri" panose="020F0502020204030204" pitchFamily="34" charset="0"/>
                <a:cs typeface="Times New Roman" panose="02020603050405020304" pitchFamily="18" charset="0"/>
              </a:rPr>
            </a:br>
            <a:br>
              <a:rPr lang="en-US" sz="2000" b="1" dirty="0">
                <a:latin typeface="Calibri" panose="020F0502020204030204" pitchFamily="34" charset="0"/>
                <a:ea typeface="Calibri" panose="020F0502020204030204" pitchFamily="34" charset="0"/>
                <a:cs typeface="Times New Roman" panose="02020603050405020304" pitchFamily="18" charset="0"/>
              </a:rPr>
            </a:br>
            <a:endParaRPr lang="en-US" sz="2000" b="1" dirty="0">
              <a:latin typeface="Calibri" panose="020F0502020204030204" pitchFamily="34" charset="0"/>
              <a:ea typeface="Calibri" panose="020F0502020204030204" pitchFamily="34" charset="0"/>
              <a:cs typeface="Times New Roman" panose="02020603050405020304" pitchFamily="18" charset="0"/>
            </a:endParaRPr>
          </a:p>
          <a:p>
            <a:pPr marL="228600" marR="0">
              <a:spcBef>
                <a:spcPts val="0"/>
              </a:spcBef>
              <a:spcAft>
                <a:spcPts val="0"/>
              </a:spcAft>
            </a:pPr>
            <a:endParaRPr lang="en-US" sz="2000" b="1" dirty="0">
              <a:latin typeface="Calibri" panose="020F0502020204030204" pitchFamily="34" charset="0"/>
              <a:ea typeface="Calibri" panose="020F0502020204030204" pitchFamily="34" charset="0"/>
              <a:cs typeface="Times New Roman" panose="02020603050405020304" pitchFamily="18" charset="0"/>
            </a:endParaRPr>
          </a:p>
          <a:p>
            <a:pPr marL="228600" marR="0">
              <a:spcBef>
                <a:spcPts val="0"/>
              </a:spcBef>
              <a:spcAft>
                <a:spcPts val="0"/>
              </a:spcAft>
            </a:pPr>
            <a:endParaRPr lang="en-US" sz="2000" b="1" dirty="0">
              <a:latin typeface="Calibri" panose="020F0502020204030204" pitchFamily="34" charset="0"/>
              <a:ea typeface="Calibri" panose="020F050202020403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4A3004E3-6657-FE41-4AC1-A27EE3CC788B}"/>
              </a:ext>
            </a:extLst>
          </p:cNvPr>
          <p:cNvSpPr txBox="1"/>
          <p:nvPr/>
        </p:nvSpPr>
        <p:spPr>
          <a:xfrm>
            <a:off x="6401559" y="4526698"/>
            <a:ext cx="2658700" cy="369332"/>
          </a:xfrm>
          <a:prstGeom prst="rect">
            <a:avLst/>
          </a:prstGeom>
          <a:noFill/>
        </p:spPr>
        <p:txBody>
          <a:bodyPr wrap="square">
            <a:spAutoFit/>
          </a:bodyPr>
          <a:lstStyle/>
          <a:p>
            <a:r>
              <a:rPr lang="en-US" b="1" dirty="0">
                <a:solidFill>
                  <a:srgbClr val="002060"/>
                </a:solidFill>
                <a:hlinkClick r:id="rId3">
                  <a:extLst>
                    <a:ext uri="{A12FA001-AC4F-418D-AE19-62706E023703}">
                      <ahyp:hlinkClr xmlns:ahyp="http://schemas.microsoft.com/office/drawing/2018/hyperlinkcolor" val="tx"/>
                    </a:ext>
                  </a:extLst>
                </a:hlinkClick>
              </a:rPr>
              <a:t>Collections GH Page</a:t>
            </a:r>
            <a:endParaRPr lang="en-US" b="1" dirty="0">
              <a:solidFill>
                <a:srgbClr val="002060"/>
              </a:solidFill>
            </a:endParaRPr>
          </a:p>
        </p:txBody>
      </p:sp>
      <p:sp>
        <p:nvSpPr>
          <p:cNvPr id="2" name="Slide Number Placeholder 1">
            <a:extLst>
              <a:ext uri="{FF2B5EF4-FFF2-40B4-BE49-F238E27FC236}">
                <a16:creationId xmlns:a16="http://schemas.microsoft.com/office/drawing/2014/main" id="{BC4B70FD-DE28-A82B-AC1B-DE113399D7FE}"/>
              </a:ext>
            </a:extLst>
          </p:cNvPr>
          <p:cNvSpPr>
            <a:spLocks noGrp="1"/>
          </p:cNvSpPr>
          <p:nvPr>
            <p:ph type="sldNum" sz="quarter" idx="12"/>
          </p:nvPr>
        </p:nvSpPr>
        <p:spPr/>
        <p:txBody>
          <a:bodyPr/>
          <a:lstStyle/>
          <a:p>
            <a:fld id="{19590046-DA73-4BBF-84B5-C08E6F75191A}" type="slidenum">
              <a:rPr lang="en-US" smtClean="0"/>
              <a:t>6</a:t>
            </a:fld>
            <a:endParaRPr lang="en-US"/>
          </a:p>
        </p:txBody>
      </p:sp>
      <p:pic>
        <p:nvPicPr>
          <p:cNvPr id="7" name="Picture 6" descr="Graphical user interface, text, application&#10;&#10;Description automatically generated">
            <a:extLst>
              <a:ext uri="{FF2B5EF4-FFF2-40B4-BE49-F238E27FC236}">
                <a16:creationId xmlns:a16="http://schemas.microsoft.com/office/drawing/2014/main" id="{A136BE9A-B6F1-0FF4-6D75-2E7507290796}"/>
              </a:ext>
            </a:extLst>
          </p:cNvPr>
          <p:cNvPicPr>
            <a:picLocks noChangeAspect="1"/>
          </p:cNvPicPr>
          <p:nvPr/>
        </p:nvPicPr>
        <p:blipFill>
          <a:blip r:embed="rId4"/>
          <a:stretch>
            <a:fillRect/>
          </a:stretch>
        </p:blipFill>
        <p:spPr>
          <a:xfrm>
            <a:off x="6401560" y="2594863"/>
            <a:ext cx="5517696" cy="1931835"/>
          </a:xfrm>
          <a:prstGeom prst="rect">
            <a:avLst/>
          </a:prstGeom>
        </p:spPr>
      </p:pic>
      <p:sp>
        <p:nvSpPr>
          <p:cNvPr id="8" name="TextBox 7">
            <a:extLst>
              <a:ext uri="{FF2B5EF4-FFF2-40B4-BE49-F238E27FC236}">
                <a16:creationId xmlns:a16="http://schemas.microsoft.com/office/drawing/2014/main" id="{3011313D-0978-C9C7-9767-A59FAF52A43C}"/>
              </a:ext>
            </a:extLst>
          </p:cNvPr>
          <p:cNvSpPr txBox="1"/>
          <p:nvPr/>
        </p:nvSpPr>
        <p:spPr>
          <a:xfrm>
            <a:off x="6325769" y="2242512"/>
            <a:ext cx="4189352" cy="369332"/>
          </a:xfrm>
          <a:prstGeom prst="rect">
            <a:avLst/>
          </a:prstGeom>
          <a:noFill/>
        </p:spPr>
        <p:txBody>
          <a:bodyPr wrap="none" rtlCol="0">
            <a:spAutoFit/>
          </a:bodyPr>
          <a:lstStyle/>
          <a:p>
            <a:r>
              <a:rPr lang="en-US" dirty="0"/>
              <a:t>.csv file containing all 1,878 journal entries. </a:t>
            </a:r>
          </a:p>
        </p:txBody>
      </p:sp>
    </p:spTree>
    <p:extLst>
      <p:ext uri="{BB962C8B-B14F-4D97-AF65-F5344CB8AC3E}">
        <p14:creationId xmlns:p14="http://schemas.microsoft.com/office/powerpoint/2010/main" val="6013978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23">
            <a:extLst>
              <a:ext uri="{FF2B5EF4-FFF2-40B4-BE49-F238E27FC236}">
                <a16:creationId xmlns:a16="http://schemas.microsoft.com/office/drawing/2014/main" id="{9EB54D17-3792-403D-9127-495845021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1" name="Rectangle 25">
            <a:extLst>
              <a:ext uri="{FF2B5EF4-FFF2-40B4-BE49-F238E27FC236}">
                <a16:creationId xmlns:a16="http://schemas.microsoft.com/office/drawing/2014/main" id="{05FB7726-C6A8-44D0-B179-A65DE454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0" y="11"/>
            <a:ext cx="12192000" cy="6857989"/>
          </a:xfrm>
          <a:prstGeom prst="rect">
            <a:avLst/>
          </a:prstGeom>
        </p:spPr>
      </p:pic>
      <p:sp>
        <p:nvSpPr>
          <p:cNvPr id="2" name="Slide Number Placeholder 1">
            <a:extLst>
              <a:ext uri="{FF2B5EF4-FFF2-40B4-BE49-F238E27FC236}">
                <a16:creationId xmlns:a16="http://schemas.microsoft.com/office/drawing/2014/main" id="{BC4B70FD-DE28-A82B-AC1B-DE113399D7FE}"/>
              </a:ext>
            </a:extLst>
          </p:cNvPr>
          <p:cNvSpPr>
            <a:spLocks noGrp="1"/>
          </p:cNvSpPr>
          <p:nvPr>
            <p:ph type="sldNum" sz="quarter" idx="12"/>
          </p:nvPr>
        </p:nvSpPr>
        <p:spPr/>
        <p:txBody>
          <a:bodyPr/>
          <a:lstStyle/>
          <a:p>
            <a:fld id="{19590046-DA73-4BBF-84B5-C08E6F75191A}" type="slidenum">
              <a:rPr lang="en-US" smtClean="0"/>
              <a:t>7</a:t>
            </a:fld>
            <a:endParaRPr lang="en-US"/>
          </a:p>
        </p:txBody>
      </p:sp>
      <p:pic>
        <p:nvPicPr>
          <p:cNvPr id="5" name="Picture 4" descr="Graphical user interface, text, application&#10;&#10;Description automatically generated">
            <a:extLst>
              <a:ext uri="{FF2B5EF4-FFF2-40B4-BE49-F238E27FC236}">
                <a16:creationId xmlns:a16="http://schemas.microsoft.com/office/drawing/2014/main" id="{EAAF9C6E-9735-0E9E-FCE7-41E500F3C43E}"/>
              </a:ext>
            </a:extLst>
          </p:cNvPr>
          <p:cNvPicPr>
            <a:picLocks noChangeAspect="1"/>
          </p:cNvPicPr>
          <p:nvPr/>
        </p:nvPicPr>
        <p:blipFill>
          <a:blip r:embed="rId3"/>
          <a:stretch>
            <a:fillRect/>
          </a:stretch>
        </p:blipFill>
        <p:spPr>
          <a:xfrm>
            <a:off x="76120" y="320564"/>
            <a:ext cx="5570336" cy="1632934"/>
          </a:xfrm>
          <a:prstGeom prst="rect">
            <a:avLst/>
          </a:prstGeom>
        </p:spPr>
      </p:pic>
      <p:pic>
        <p:nvPicPr>
          <p:cNvPr id="7" name="Picture 6" descr="Graphical user interface, application&#10;&#10;Description automatically generated">
            <a:extLst>
              <a:ext uri="{FF2B5EF4-FFF2-40B4-BE49-F238E27FC236}">
                <a16:creationId xmlns:a16="http://schemas.microsoft.com/office/drawing/2014/main" id="{C7A8343D-9CC1-5078-ED18-799E3D75985F}"/>
              </a:ext>
            </a:extLst>
          </p:cNvPr>
          <p:cNvPicPr>
            <a:picLocks noChangeAspect="1"/>
          </p:cNvPicPr>
          <p:nvPr/>
        </p:nvPicPr>
        <p:blipFill>
          <a:blip r:embed="rId4"/>
          <a:stretch>
            <a:fillRect/>
          </a:stretch>
        </p:blipFill>
        <p:spPr>
          <a:xfrm>
            <a:off x="79418" y="2589851"/>
            <a:ext cx="5415689" cy="4020306"/>
          </a:xfrm>
          <a:prstGeom prst="rect">
            <a:avLst/>
          </a:prstGeom>
        </p:spPr>
      </p:pic>
      <p:pic>
        <p:nvPicPr>
          <p:cNvPr id="10" name="Picture 9" descr="Graphical user interface&#10;&#10;Description automatically generated">
            <a:extLst>
              <a:ext uri="{FF2B5EF4-FFF2-40B4-BE49-F238E27FC236}">
                <a16:creationId xmlns:a16="http://schemas.microsoft.com/office/drawing/2014/main" id="{3235B59B-443F-41CA-1B72-8D8F9680C2E1}"/>
              </a:ext>
            </a:extLst>
          </p:cNvPr>
          <p:cNvPicPr>
            <a:picLocks noChangeAspect="1"/>
          </p:cNvPicPr>
          <p:nvPr/>
        </p:nvPicPr>
        <p:blipFill>
          <a:blip r:embed="rId5"/>
          <a:stretch>
            <a:fillRect/>
          </a:stretch>
        </p:blipFill>
        <p:spPr>
          <a:xfrm>
            <a:off x="6035300" y="812598"/>
            <a:ext cx="5767856" cy="5451213"/>
          </a:xfrm>
          <a:prstGeom prst="rect">
            <a:avLst/>
          </a:prstGeom>
        </p:spPr>
      </p:pic>
      <p:cxnSp>
        <p:nvCxnSpPr>
          <p:cNvPr id="11" name="Straight Arrow Connector 10">
            <a:extLst>
              <a:ext uri="{FF2B5EF4-FFF2-40B4-BE49-F238E27FC236}">
                <a16:creationId xmlns:a16="http://schemas.microsoft.com/office/drawing/2014/main" id="{95B44D51-C7C8-1BAB-05E3-4B9AF6837567}"/>
              </a:ext>
            </a:extLst>
          </p:cNvPr>
          <p:cNvCxnSpPr>
            <a:cxnSpLocks/>
          </p:cNvCxnSpPr>
          <p:nvPr/>
        </p:nvCxnSpPr>
        <p:spPr>
          <a:xfrm flipH="1" flipV="1">
            <a:off x="388844" y="943226"/>
            <a:ext cx="1335453" cy="1538717"/>
          </a:xfrm>
          <a:prstGeom prst="straightConnector1">
            <a:avLst/>
          </a:prstGeom>
          <a:ln w="47625">
            <a:solidFill>
              <a:srgbClr val="FF0000"/>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27E4FD1A-A81C-C110-F9DD-62E37CD046F4}"/>
              </a:ext>
            </a:extLst>
          </p:cNvPr>
          <p:cNvCxnSpPr>
            <a:cxnSpLocks/>
          </p:cNvCxnSpPr>
          <p:nvPr/>
        </p:nvCxnSpPr>
        <p:spPr>
          <a:xfrm flipH="1">
            <a:off x="1227909" y="3727269"/>
            <a:ext cx="4946468" cy="1436914"/>
          </a:xfrm>
          <a:prstGeom prst="straightConnector1">
            <a:avLst/>
          </a:prstGeom>
          <a:ln w="47625">
            <a:solidFill>
              <a:srgbClr val="FF0000"/>
            </a:solidFill>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DB0E8C0F-E1DD-E14A-D79E-E876BB7DDE49}"/>
              </a:ext>
            </a:extLst>
          </p:cNvPr>
          <p:cNvSpPr txBox="1"/>
          <p:nvPr/>
        </p:nvSpPr>
        <p:spPr>
          <a:xfrm>
            <a:off x="6655460" y="-33379"/>
            <a:ext cx="4196609" cy="707886"/>
          </a:xfrm>
          <a:prstGeom prst="rect">
            <a:avLst/>
          </a:prstGeom>
          <a:noFill/>
        </p:spPr>
        <p:txBody>
          <a:bodyPr wrap="square" rtlCol="0">
            <a:spAutoFit/>
          </a:bodyPr>
          <a:lstStyle/>
          <a:p>
            <a:pPr algn="ctr"/>
            <a:r>
              <a:rPr lang="en-US" sz="4000" b="1" dirty="0"/>
              <a:t>Design Flow</a:t>
            </a:r>
          </a:p>
        </p:txBody>
      </p:sp>
    </p:spTree>
    <p:extLst>
      <p:ext uri="{BB962C8B-B14F-4D97-AF65-F5344CB8AC3E}">
        <p14:creationId xmlns:p14="http://schemas.microsoft.com/office/powerpoint/2010/main" val="27136555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23">
            <a:extLst>
              <a:ext uri="{FF2B5EF4-FFF2-40B4-BE49-F238E27FC236}">
                <a16:creationId xmlns:a16="http://schemas.microsoft.com/office/drawing/2014/main" id="{9EB54D17-3792-403D-9127-495845021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1" name="Rectangle 25">
            <a:extLst>
              <a:ext uri="{FF2B5EF4-FFF2-40B4-BE49-F238E27FC236}">
                <a16:creationId xmlns:a16="http://schemas.microsoft.com/office/drawing/2014/main" id="{05FB7726-C6A8-44D0-B179-A65DE454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1" y="10"/>
            <a:ext cx="12192000" cy="6857989"/>
          </a:xfrm>
          <a:prstGeom prst="rect">
            <a:avLst/>
          </a:prstGeom>
        </p:spPr>
      </p:pic>
      <p:sp>
        <p:nvSpPr>
          <p:cNvPr id="5" name="TextBox 4">
            <a:extLst>
              <a:ext uri="{FF2B5EF4-FFF2-40B4-BE49-F238E27FC236}">
                <a16:creationId xmlns:a16="http://schemas.microsoft.com/office/drawing/2014/main" id="{DA751200-7626-5B07-140A-17F75A0F90DE}"/>
              </a:ext>
            </a:extLst>
          </p:cNvPr>
          <p:cNvSpPr txBox="1"/>
          <p:nvPr/>
        </p:nvSpPr>
        <p:spPr>
          <a:xfrm>
            <a:off x="2619102" y="339082"/>
            <a:ext cx="6564086" cy="707886"/>
          </a:xfrm>
          <a:prstGeom prst="rect">
            <a:avLst/>
          </a:prstGeom>
          <a:noFill/>
        </p:spPr>
        <p:txBody>
          <a:bodyPr wrap="square" rtlCol="0">
            <a:spAutoFit/>
          </a:bodyPr>
          <a:lstStyle/>
          <a:p>
            <a:pPr algn="ctr"/>
            <a:r>
              <a:rPr lang="en-US" sz="4000" b="1" dirty="0"/>
              <a:t>Coding Platform</a:t>
            </a:r>
          </a:p>
        </p:txBody>
      </p:sp>
      <p:sp>
        <p:nvSpPr>
          <p:cNvPr id="3" name="TextBox 2">
            <a:extLst>
              <a:ext uri="{FF2B5EF4-FFF2-40B4-BE49-F238E27FC236}">
                <a16:creationId xmlns:a16="http://schemas.microsoft.com/office/drawing/2014/main" id="{A4D6339C-1A3D-1F1A-BAA7-5C1ECC9B5302}"/>
              </a:ext>
            </a:extLst>
          </p:cNvPr>
          <p:cNvSpPr txBox="1"/>
          <p:nvPr/>
        </p:nvSpPr>
        <p:spPr>
          <a:xfrm>
            <a:off x="-224790" y="1097763"/>
            <a:ext cx="6054169" cy="400110"/>
          </a:xfrm>
          <a:prstGeom prst="rect">
            <a:avLst/>
          </a:prstGeom>
          <a:noFill/>
        </p:spPr>
        <p:txBody>
          <a:bodyPr wrap="square">
            <a:spAutoFit/>
          </a:bodyPr>
          <a:lstStyle/>
          <a:p>
            <a:pPr marL="228600" marR="0">
              <a:spcBef>
                <a:spcPts val="0"/>
              </a:spcBef>
              <a:spcAft>
                <a:spcPts val="0"/>
              </a:spcAft>
            </a:pPr>
            <a:r>
              <a:rPr lang="en-US" sz="2000" dirty="0" err="1">
                <a:latin typeface="Calibri" panose="020F0502020204030204" pitchFamily="34" charset="0"/>
                <a:ea typeface="Calibri" panose="020F0502020204030204" pitchFamily="34" charset="0"/>
                <a:cs typeface="Times New Roman" panose="02020603050405020304" pitchFamily="18" charset="0"/>
              </a:rPr>
              <a:t>Replit.com</a:t>
            </a:r>
            <a:r>
              <a:rPr lang="en-US" sz="2000" dirty="0">
                <a:latin typeface="Calibri" panose="020F0502020204030204" pitchFamily="34" charset="0"/>
                <a:ea typeface="Calibri" panose="020F0502020204030204" pitchFamily="34" charset="0"/>
                <a:cs typeface="Times New Roman" panose="02020603050405020304" pitchFamily="18" charset="0"/>
              </a:rPr>
              <a:t> playground to see code before merger. </a:t>
            </a:r>
          </a:p>
        </p:txBody>
      </p:sp>
      <p:sp>
        <p:nvSpPr>
          <p:cNvPr id="2" name="Slide Number Placeholder 1">
            <a:extLst>
              <a:ext uri="{FF2B5EF4-FFF2-40B4-BE49-F238E27FC236}">
                <a16:creationId xmlns:a16="http://schemas.microsoft.com/office/drawing/2014/main" id="{BC4B70FD-DE28-A82B-AC1B-DE113399D7FE}"/>
              </a:ext>
            </a:extLst>
          </p:cNvPr>
          <p:cNvSpPr>
            <a:spLocks noGrp="1"/>
          </p:cNvSpPr>
          <p:nvPr>
            <p:ph type="sldNum" sz="quarter" idx="12"/>
          </p:nvPr>
        </p:nvSpPr>
        <p:spPr/>
        <p:txBody>
          <a:bodyPr/>
          <a:lstStyle/>
          <a:p>
            <a:fld id="{19590046-DA73-4BBF-84B5-C08E6F75191A}" type="slidenum">
              <a:rPr lang="en-US" b="1" smtClean="0"/>
              <a:t>8</a:t>
            </a:fld>
            <a:endParaRPr lang="en-US" b="1"/>
          </a:p>
        </p:txBody>
      </p:sp>
      <p:pic>
        <p:nvPicPr>
          <p:cNvPr id="12" name="Picture 11" descr="Graphical user interface, text, application&#10;&#10;Description automatically generated">
            <a:extLst>
              <a:ext uri="{FF2B5EF4-FFF2-40B4-BE49-F238E27FC236}">
                <a16:creationId xmlns:a16="http://schemas.microsoft.com/office/drawing/2014/main" id="{B747C790-70D9-E3A1-EE8F-AEEC5E346316}"/>
              </a:ext>
            </a:extLst>
          </p:cNvPr>
          <p:cNvPicPr>
            <a:picLocks noChangeAspect="1"/>
          </p:cNvPicPr>
          <p:nvPr/>
        </p:nvPicPr>
        <p:blipFill>
          <a:blip r:embed="rId3"/>
          <a:stretch>
            <a:fillRect/>
          </a:stretch>
        </p:blipFill>
        <p:spPr>
          <a:xfrm>
            <a:off x="97427" y="1447129"/>
            <a:ext cx="6755674" cy="3963741"/>
          </a:xfrm>
          <a:prstGeom prst="rect">
            <a:avLst/>
          </a:prstGeom>
        </p:spPr>
      </p:pic>
      <p:pic>
        <p:nvPicPr>
          <p:cNvPr id="9" name="Picture 8" descr="Graphical user interface, text, application&#10;&#10;Description automatically generated">
            <a:extLst>
              <a:ext uri="{FF2B5EF4-FFF2-40B4-BE49-F238E27FC236}">
                <a16:creationId xmlns:a16="http://schemas.microsoft.com/office/drawing/2014/main" id="{38B79EC5-27EF-28B6-B007-63293257C022}"/>
              </a:ext>
            </a:extLst>
          </p:cNvPr>
          <p:cNvPicPr>
            <a:picLocks noChangeAspect="1"/>
          </p:cNvPicPr>
          <p:nvPr/>
        </p:nvPicPr>
        <p:blipFill>
          <a:blip r:embed="rId4"/>
          <a:stretch>
            <a:fillRect/>
          </a:stretch>
        </p:blipFill>
        <p:spPr>
          <a:xfrm>
            <a:off x="5920682" y="2783236"/>
            <a:ext cx="5998574" cy="4031498"/>
          </a:xfrm>
          <a:prstGeom prst="rect">
            <a:avLst/>
          </a:prstGeom>
        </p:spPr>
      </p:pic>
      <p:sp>
        <p:nvSpPr>
          <p:cNvPr id="14" name="TextBox 13">
            <a:extLst>
              <a:ext uri="{FF2B5EF4-FFF2-40B4-BE49-F238E27FC236}">
                <a16:creationId xmlns:a16="http://schemas.microsoft.com/office/drawing/2014/main" id="{0F1DB80A-DB78-3EB5-3048-EDD2F448490C}"/>
              </a:ext>
            </a:extLst>
          </p:cNvPr>
          <p:cNvSpPr txBox="1"/>
          <p:nvPr/>
        </p:nvSpPr>
        <p:spPr>
          <a:xfrm>
            <a:off x="6752513" y="2378604"/>
            <a:ext cx="4642252" cy="400110"/>
          </a:xfrm>
          <a:prstGeom prst="rect">
            <a:avLst/>
          </a:prstGeom>
          <a:noFill/>
        </p:spPr>
        <p:txBody>
          <a:bodyPr wrap="square">
            <a:spAutoFit/>
          </a:bodyPr>
          <a:lstStyle/>
          <a:p>
            <a:pPr marL="228600" marR="0">
              <a:spcBef>
                <a:spcPts val="0"/>
              </a:spcBef>
              <a:spcAft>
                <a:spcPts val="0"/>
              </a:spcAft>
            </a:pPr>
            <a:r>
              <a:rPr lang="en-US" sz="2000" dirty="0">
                <a:latin typeface="Calibri" panose="020F0502020204030204" pitchFamily="34" charset="0"/>
                <a:ea typeface="Calibri" panose="020F0502020204030204" pitchFamily="34" charset="0"/>
                <a:cs typeface="Times New Roman" panose="02020603050405020304" pitchFamily="18" charset="0"/>
              </a:rPr>
              <a:t>Coding interface on the live host-site.</a:t>
            </a:r>
          </a:p>
        </p:txBody>
      </p:sp>
    </p:spTree>
    <p:extLst>
      <p:ext uri="{BB962C8B-B14F-4D97-AF65-F5344CB8AC3E}">
        <p14:creationId xmlns:p14="http://schemas.microsoft.com/office/powerpoint/2010/main" val="20868972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23">
            <a:extLst>
              <a:ext uri="{FF2B5EF4-FFF2-40B4-BE49-F238E27FC236}">
                <a16:creationId xmlns:a16="http://schemas.microsoft.com/office/drawing/2014/main" id="{9EB54D17-3792-403D-9127-495845021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1" name="Rectangle 25">
            <a:extLst>
              <a:ext uri="{FF2B5EF4-FFF2-40B4-BE49-F238E27FC236}">
                <a16:creationId xmlns:a16="http://schemas.microsoft.com/office/drawing/2014/main" id="{05FB7726-C6A8-44D0-B179-A65DE454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0" y="-1"/>
            <a:ext cx="12192020" cy="6858000"/>
          </a:xfrm>
          <a:prstGeom prst="rect">
            <a:avLst/>
          </a:prstGeom>
        </p:spPr>
      </p:pic>
      <p:sp>
        <p:nvSpPr>
          <p:cNvPr id="5" name="TextBox 4">
            <a:extLst>
              <a:ext uri="{FF2B5EF4-FFF2-40B4-BE49-F238E27FC236}">
                <a16:creationId xmlns:a16="http://schemas.microsoft.com/office/drawing/2014/main" id="{DA751200-7626-5B07-140A-17F75A0F90DE}"/>
              </a:ext>
            </a:extLst>
          </p:cNvPr>
          <p:cNvSpPr txBox="1"/>
          <p:nvPr/>
        </p:nvSpPr>
        <p:spPr>
          <a:xfrm>
            <a:off x="2209800" y="328585"/>
            <a:ext cx="7306492" cy="707886"/>
          </a:xfrm>
          <a:prstGeom prst="rect">
            <a:avLst/>
          </a:prstGeom>
          <a:noFill/>
        </p:spPr>
        <p:txBody>
          <a:bodyPr wrap="square" rtlCol="0">
            <a:spAutoFit/>
          </a:bodyPr>
          <a:lstStyle/>
          <a:p>
            <a:pPr algn="ctr"/>
            <a:r>
              <a:rPr lang="en-US" sz="4000" b="1" dirty="0"/>
              <a:t>Cycle 2 Issues / Lessons Learned</a:t>
            </a:r>
          </a:p>
        </p:txBody>
      </p:sp>
      <p:sp>
        <p:nvSpPr>
          <p:cNvPr id="3" name="TextBox 2">
            <a:extLst>
              <a:ext uri="{FF2B5EF4-FFF2-40B4-BE49-F238E27FC236}">
                <a16:creationId xmlns:a16="http://schemas.microsoft.com/office/drawing/2014/main" id="{A4D6339C-1A3D-1F1A-BAA7-5C1ECC9B5302}"/>
              </a:ext>
            </a:extLst>
          </p:cNvPr>
          <p:cNvSpPr txBox="1"/>
          <p:nvPr/>
        </p:nvSpPr>
        <p:spPr>
          <a:xfrm>
            <a:off x="-93616" y="1434809"/>
            <a:ext cx="6949440" cy="3231654"/>
          </a:xfrm>
          <a:prstGeom prst="rect">
            <a:avLst/>
          </a:prstGeom>
          <a:noFill/>
        </p:spPr>
        <p:txBody>
          <a:bodyPr wrap="square">
            <a:spAutoFit/>
          </a:bodyPr>
          <a:lstStyle/>
          <a:p>
            <a:pPr marL="228600" marR="0">
              <a:spcBef>
                <a:spcPts val="0"/>
              </a:spcBef>
              <a:spcAft>
                <a:spcPts val="0"/>
              </a:spcAft>
            </a:pPr>
            <a:endParaRPr lang="en-US" sz="2400" b="1" dirty="0">
              <a:latin typeface="Calibri" panose="020F0502020204030204" pitchFamily="34" charset="0"/>
              <a:ea typeface="Calibri" panose="020F0502020204030204" pitchFamily="34" charset="0"/>
              <a:cs typeface="Times New Roman" panose="02020603050405020304" pitchFamily="18" charset="0"/>
            </a:endParaRPr>
          </a:p>
          <a:p>
            <a:pPr marL="228600" marR="0">
              <a:spcBef>
                <a:spcPts val="0"/>
              </a:spcBef>
              <a:spcAft>
                <a:spcPts val="0"/>
              </a:spcAft>
            </a:pPr>
            <a:r>
              <a:rPr lang="en-US" b="1" dirty="0">
                <a:solidFill>
                  <a:srgbClr val="FF0000"/>
                </a:solidFill>
                <a:latin typeface="Calibri" panose="020F0502020204030204" pitchFamily="34" charset="0"/>
                <a:ea typeface="Calibri" panose="020F0502020204030204" pitchFamily="34" charset="0"/>
                <a:cs typeface="Times New Roman" panose="02020603050405020304" pitchFamily="18" charset="0"/>
              </a:rPr>
              <a:t>Remaining issues</a:t>
            </a:r>
            <a:r>
              <a:rPr lang="en-US" b="1" dirty="0">
                <a:latin typeface="Calibri" panose="020F0502020204030204" pitchFamily="34" charset="0"/>
                <a:ea typeface="Calibri" panose="020F0502020204030204" pitchFamily="34" charset="0"/>
                <a:cs typeface="Times New Roman" panose="02020603050405020304" pitchFamily="18" charset="0"/>
              </a:rPr>
              <a:t>:</a:t>
            </a:r>
          </a:p>
          <a:p>
            <a:pPr marL="228600" marR="0">
              <a:spcBef>
                <a:spcPts val="0"/>
              </a:spcBef>
              <a:spcAft>
                <a:spcPts val="0"/>
              </a:spcAft>
            </a:pPr>
            <a:r>
              <a:rPr lang="en-US" b="1" dirty="0">
                <a:latin typeface="Calibri" panose="020F0502020204030204" pitchFamily="34" charset="0"/>
                <a:ea typeface="Calibri" panose="020F0502020204030204" pitchFamily="34" charset="0"/>
                <a:cs typeface="Times New Roman" panose="02020603050405020304" pitchFamily="18" charset="0"/>
              </a:rPr>
              <a:t>Dr Bev expressed interest to have </a:t>
            </a:r>
            <a:r>
              <a:rPr lang="en-US" b="1" dirty="0">
                <a:solidFill>
                  <a:srgbClr val="FF0000"/>
                </a:solidFill>
                <a:latin typeface="Calibri" panose="020F0502020204030204" pitchFamily="34" charset="0"/>
                <a:ea typeface="Calibri" panose="020F0502020204030204" pitchFamily="34" charset="0"/>
                <a:cs typeface="Times New Roman" panose="02020603050405020304" pitchFamily="18" charset="0"/>
              </a:rPr>
              <a:t>real-time updating</a:t>
            </a:r>
            <a:r>
              <a:rPr lang="en-US" b="1" dirty="0">
                <a:latin typeface="Calibri" panose="020F0502020204030204" pitchFamily="34" charset="0"/>
                <a:ea typeface="Calibri" panose="020F0502020204030204" pitchFamily="34" charset="0"/>
                <a:cs typeface="Times New Roman" panose="02020603050405020304" pitchFamily="18" charset="0"/>
              </a:rPr>
              <a:t>.</a:t>
            </a:r>
            <a:br>
              <a:rPr lang="en-US" b="1" dirty="0">
                <a:latin typeface="Calibri" panose="020F0502020204030204" pitchFamily="34" charset="0"/>
                <a:ea typeface="Calibri" panose="020F0502020204030204" pitchFamily="34" charset="0"/>
                <a:cs typeface="Times New Roman" panose="02020603050405020304" pitchFamily="18" charset="0"/>
              </a:rPr>
            </a:br>
            <a:r>
              <a:rPr lang="en-US" b="1" dirty="0">
                <a:latin typeface="Calibri" panose="020F0502020204030204" pitchFamily="34" charset="0"/>
                <a:ea typeface="Calibri" panose="020F0502020204030204" pitchFamily="34" charset="0"/>
                <a:cs typeface="Times New Roman" panose="02020603050405020304" pitchFamily="18" charset="0"/>
              </a:rPr>
              <a:t>Currently data is displayed from .csv file URL.</a:t>
            </a:r>
            <a:br>
              <a:rPr lang="en-US" b="1" dirty="0">
                <a:latin typeface="Calibri" panose="020F0502020204030204" pitchFamily="34" charset="0"/>
                <a:ea typeface="Calibri" panose="020F0502020204030204" pitchFamily="34" charset="0"/>
                <a:cs typeface="Times New Roman" panose="02020603050405020304" pitchFamily="18" charset="0"/>
              </a:rPr>
            </a:br>
            <a:r>
              <a:rPr lang="en-US" b="1" dirty="0">
                <a:latin typeface="Calibri" panose="020F0502020204030204" pitchFamily="34" charset="0"/>
                <a:ea typeface="Calibri" panose="020F0502020204030204" pitchFamily="34" charset="0"/>
                <a:cs typeface="Times New Roman" panose="02020603050405020304" pitchFamily="18" charset="0"/>
              </a:rPr>
              <a:t>The URL changes anytime an update (rare) is made.</a:t>
            </a:r>
          </a:p>
          <a:p>
            <a:pPr marL="228600" marR="0">
              <a:spcBef>
                <a:spcPts val="0"/>
              </a:spcBef>
              <a:spcAft>
                <a:spcPts val="0"/>
              </a:spcAft>
            </a:pPr>
            <a:r>
              <a:rPr lang="en-US" b="1" dirty="0">
                <a:latin typeface="Calibri" panose="020F0502020204030204" pitchFamily="34" charset="0"/>
                <a:ea typeface="Calibri" panose="020F0502020204030204" pitchFamily="34" charset="0"/>
                <a:cs typeface="Times New Roman" panose="02020603050405020304" pitchFamily="18" charset="0"/>
              </a:rPr>
              <a:t>This requires an admin to update the URL in the code…</a:t>
            </a:r>
            <a:br>
              <a:rPr lang="en-US" b="1" dirty="0">
                <a:latin typeface="Calibri" panose="020F0502020204030204" pitchFamily="34" charset="0"/>
                <a:ea typeface="Calibri" panose="020F0502020204030204" pitchFamily="34" charset="0"/>
                <a:cs typeface="Times New Roman" panose="02020603050405020304" pitchFamily="18" charset="0"/>
              </a:rPr>
            </a:br>
            <a:r>
              <a:rPr lang="en-US" b="1" dirty="0">
                <a:latin typeface="Calibri" panose="020F0502020204030204" pitchFamily="34" charset="0"/>
                <a:ea typeface="Calibri" panose="020F0502020204030204" pitchFamily="34" charset="0"/>
                <a:cs typeface="Times New Roman" panose="02020603050405020304" pitchFamily="18" charset="0"/>
              </a:rPr>
              <a:t> </a:t>
            </a:r>
            <a:br>
              <a:rPr lang="en-US" b="1" dirty="0">
                <a:latin typeface="Calibri" panose="020F0502020204030204" pitchFamily="34" charset="0"/>
                <a:ea typeface="Calibri" panose="020F0502020204030204" pitchFamily="34" charset="0"/>
                <a:cs typeface="Times New Roman" panose="02020603050405020304" pitchFamily="18" charset="0"/>
              </a:rPr>
            </a:br>
            <a:r>
              <a:rPr lang="en-US" b="1" dirty="0">
                <a:latin typeface="Calibri" panose="020F0502020204030204" pitchFamily="34" charset="0"/>
                <a:ea typeface="Calibri" panose="020F0502020204030204" pitchFamily="34" charset="0"/>
                <a:cs typeface="Times New Roman" panose="02020603050405020304" pitchFamily="18" charset="0"/>
              </a:rPr>
              <a:t>Real time will require completely a new &amp; complex solution that pulls from web-hosted source vice .csv file source. </a:t>
            </a:r>
            <a:br>
              <a:rPr lang="en-US" b="1" dirty="0">
                <a:latin typeface="Calibri" panose="020F0502020204030204" pitchFamily="34" charset="0"/>
                <a:ea typeface="Calibri" panose="020F0502020204030204" pitchFamily="34" charset="0"/>
                <a:cs typeface="Times New Roman" panose="02020603050405020304" pitchFamily="18" charset="0"/>
              </a:rPr>
            </a:br>
            <a:br>
              <a:rPr lang="en-US" b="1" dirty="0">
                <a:latin typeface="Calibri" panose="020F0502020204030204" pitchFamily="34" charset="0"/>
                <a:ea typeface="Calibri" panose="020F0502020204030204" pitchFamily="34" charset="0"/>
                <a:cs typeface="Times New Roman" panose="02020603050405020304" pitchFamily="18" charset="0"/>
              </a:rPr>
            </a:br>
            <a:r>
              <a:rPr lang="en-US" b="1" dirty="0">
                <a:latin typeface="Calibri" panose="020F0502020204030204" pitchFamily="34" charset="0"/>
                <a:ea typeface="Calibri" panose="020F0502020204030204" pitchFamily="34" charset="0"/>
                <a:cs typeface="Times New Roman" panose="02020603050405020304" pitchFamily="18" charset="0"/>
              </a:rPr>
              <a:t>^ This will be the primary focus during Cycle 3. </a:t>
            </a:r>
            <a:endParaRPr lang="en-US" sz="2000" b="1" dirty="0">
              <a:latin typeface="Calibri" panose="020F0502020204030204" pitchFamily="34" charset="0"/>
              <a:ea typeface="Calibri" panose="020F0502020204030204" pitchFamily="34"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BC4B70FD-DE28-A82B-AC1B-DE113399D7FE}"/>
              </a:ext>
            </a:extLst>
          </p:cNvPr>
          <p:cNvSpPr>
            <a:spLocks noGrp="1"/>
          </p:cNvSpPr>
          <p:nvPr>
            <p:ph type="sldNum" sz="quarter" idx="12"/>
          </p:nvPr>
        </p:nvSpPr>
        <p:spPr>
          <a:xfrm>
            <a:off x="11379526" y="6776245"/>
            <a:ext cx="524491" cy="365125"/>
          </a:xfrm>
        </p:spPr>
        <p:txBody>
          <a:bodyPr/>
          <a:lstStyle/>
          <a:p>
            <a:fld id="{19590046-DA73-4BBF-84B5-C08E6F75191A}" type="slidenum">
              <a:rPr lang="en-US" smtClean="0"/>
              <a:t>9</a:t>
            </a:fld>
            <a:endParaRPr lang="en-US"/>
          </a:p>
        </p:txBody>
      </p:sp>
      <p:pic>
        <p:nvPicPr>
          <p:cNvPr id="7" name="Picture 6" descr="Table&#10;&#10;Description automatically generated">
            <a:extLst>
              <a:ext uri="{FF2B5EF4-FFF2-40B4-BE49-F238E27FC236}">
                <a16:creationId xmlns:a16="http://schemas.microsoft.com/office/drawing/2014/main" id="{4BF2221B-3F7C-E318-A319-8B8D39F4C206}"/>
              </a:ext>
            </a:extLst>
          </p:cNvPr>
          <p:cNvPicPr>
            <a:picLocks noChangeAspect="1"/>
          </p:cNvPicPr>
          <p:nvPr/>
        </p:nvPicPr>
        <p:blipFill>
          <a:blip r:embed="rId3"/>
          <a:stretch>
            <a:fillRect/>
          </a:stretch>
        </p:blipFill>
        <p:spPr>
          <a:xfrm>
            <a:off x="6989581" y="1434809"/>
            <a:ext cx="5053422" cy="4479532"/>
          </a:xfrm>
          <a:prstGeom prst="rect">
            <a:avLst/>
          </a:prstGeom>
        </p:spPr>
      </p:pic>
      <p:cxnSp>
        <p:nvCxnSpPr>
          <p:cNvPr id="8" name="Straight Arrow Connector 7">
            <a:extLst>
              <a:ext uri="{FF2B5EF4-FFF2-40B4-BE49-F238E27FC236}">
                <a16:creationId xmlns:a16="http://schemas.microsoft.com/office/drawing/2014/main" id="{D8996DE8-D111-BAB4-E9F7-F8000DBFDABC}"/>
              </a:ext>
            </a:extLst>
          </p:cNvPr>
          <p:cNvCxnSpPr>
            <a:cxnSpLocks/>
          </p:cNvCxnSpPr>
          <p:nvPr/>
        </p:nvCxnSpPr>
        <p:spPr>
          <a:xfrm flipH="1">
            <a:off x="5068389" y="4478009"/>
            <a:ext cx="3607526" cy="0"/>
          </a:xfrm>
          <a:prstGeom prst="straightConnector1">
            <a:avLst/>
          </a:prstGeom>
          <a:ln w="47625">
            <a:solidFill>
              <a:srgbClr val="FF0000"/>
            </a:solidFill>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87ABA0B5-7E4A-98C5-7B8C-D9A64A25A753}"/>
              </a:ext>
            </a:extLst>
          </p:cNvPr>
          <p:cNvSpPr txBox="1"/>
          <p:nvPr/>
        </p:nvSpPr>
        <p:spPr>
          <a:xfrm>
            <a:off x="7913778" y="3207679"/>
            <a:ext cx="1791788" cy="2308324"/>
          </a:xfrm>
          <a:prstGeom prst="rect">
            <a:avLst/>
          </a:prstGeom>
          <a:noFill/>
        </p:spPr>
        <p:txBody>
          <a:bodyPr wrap="square" rtlCol="0">
            <a:spAutoFit/>
          </a:bodyPr>
          <a:lstStyle/>
          <a:p>
            <a:r>
              <a:rPr lang="en-US" dirty="0"/>
              <a:t>Every entry is an individual URL.. Instead of a new row in a .csv file..  </a:t>
            </a:r>
            <a:br>
              <a:rPr lang="en-US" dirty="0"/>
            </a:br>
            <a:br>
              <a:rPr lang="en-US" dirty="0"/>
            </a:br>
            <a:br>
              <a:rPr lang="en-US" dirty="0"/>
            </a:br>
            <a:br>
              <a:rPr lang="en-US" dirty="0"/>
            </a:br>
            <a:endParaRPr lang="en-US" dirty="0"/>
          </a:p>
        </p:txBody>
      </p:sp>
    </p:spTree>
    <p:extLst>
      <p:ext uri="{BB962C8B-B14F-4D97-AF65-F5344CB8AC3E}">
        <p14:creationId xmlns:p14="http://schemas.microsoft.com/office/powerpoint/2010/main" val="296898332"/>
      </p:ext>
    </p:extLst>
  </p:cSld>
  <p:clrMapOvr>
    <a:masterClrMapping/>
  </p:clrMapOvr>
</p:sld>
</file>

<file path=ppt/theme/theme1.xml><?xml version="1.0" encoding="utf-8"?>
<a:theme xmlns:a="http://schemas.openxmlformats.org/drawingml/2006/main" name="AdornVTI">
  <a:themeElements>
    <a:clrScheme name="GC1">
      <a:dk1>
        <a:sysClr val="windowText" lastClr="000000"/>
      </a:dk1>
      <a:lt1>
        <a:sysClr val="window" lastClr="FFFFFF"/>
      </a:lt1>
      <a:dk2>
        <a:srgbClr val="2C2830"/>
      </a:dk2>
      <a:lt2>
        <a:srgbClr val="E0DCE1"/>
      </a:lt2>
      <a:accent1>
        <a:srgbClr val="908193"/>
      </a:accent1>
      <a:accent2>
        <a:srgbClr val="A08889"/>
      </a:accent2>
      <a:accent3>
        <a:srgbClr val="B48C7E"/>
      </a:accent3>
      <a:accent4>
        <a:srgbClr val="809C9B"/>
      </a:accent4>
      <a:accent5>
        <a:srgbClr val="899F91"/>
      </a:accent5>
      <a:accent6>
        <a:srgbClr val="728274"/>
      </a:accent6>
      <a:hlink>
        <a:srgbClr val="837585"/>
      </a:hlink>
      <a:folHlink>
        <a:srgbClr val="677E83"/>
      </a:folHlink>
    </a:clrScheme>
    <a:fontScheme name="Bembo">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dornVTI" id="{497E3FA9-5A27-4D12-9D04-917BEF3D1303}" vid="{34192A01-61CA-4566-9818-841C607496F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350</TotalTime>
  <Words>883</Words>
  <Application>Microsoft Macintosh PowerPoint</Application>
  <PresentationFormat>Widescreen</PresentationFormat>
  <Paragraphs>76</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Bembo</vt:lpstr>
      <vt:lpstr>Calibri</vt:lpstr>
      <vt:lpstr>Calibri Light</vt:lpstr>
      <vt:lpstr>AdornVTI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George Martin</dc:creator>
  <cp:lastModifiedBy>George Martin</cp:lastModifiedBy>
  <cp:revision>62</cp:revision>
  <dcterms:created xsi:type="dcterms:W3CDTF">2023-01-30T21:19:52Z</dcterms:created>
  <dcterms:modified xsi:type="dcterms:W3CDTF">2023-03-18T21:19:49Z</dcterms:modified>
</cp:coreProperties>
</file>

<file path=docProps/thumbnail.jpeg>
</file>